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702" r:id="rId3"/>
    <p:sldId id="382" r:id="rId4"/>
    <p:sldId id="703" r:id="rId5"/>
    <p:sldId id="366" r:id="rId6"/>
    <p:sldId id="332" r:id="rId7"/>
    <p:sldId id="365" r:id="rId8"/>
    <p:sldId id="369" r:id="rId9"/>
    <p:sldId id="600" r:id="rId10"/>
    <p:sldId id="370" r:id="rId11"/>
    <p:sldId id="371" r:id="rId12"/>
    <p:sldId id="372" r:id="rId13"/>
    <p:sldId id="704" r:id="rId14"/>
    <p:sldId id="373" r:id="rId15"/>
    <p:sldId id="705" r:id="rId16"/>
    <p:sldId id="368" r:id="rId17"/>
    <p:sldId id="376" r:id="rId18"/>
    <p:sldId id="377" r:id="rId19"/>
    <p:sldId id="378" r:id="rId20"/>
    <p:sldId id="616" r:id="rId21"/>
    <p:sldId id="619" r:id="rId22"/>
    <p:sldId id="617" r:id="rId23"/>
    <p:sldId id="618" r:id="rId24"/>
    <p:sldId id="421" r:id="rId25"/>
    <p:sldId id="403" r:id="rId26"/>
    <p:sldId id="699" r:id="rId27"/>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3">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FF"/>
    <a:srgbClr val="00CC00"/>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46" autoAdjust="0"/>
    <p:restoredTop sz="89303" autoAdjust="0"/>
  </p:normalViewPr>
  <p:slideViewPr>
    <p:cSldViewPr>
      <p:cViewPr varScale="1">
        <p:scale>
          <a:sx n="85" d="100"/>
          <a:sy n="85" d="100"/>
        </p:scale>
        <p:origin x="797"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1218"/>
    </p:cViewPr>
  </p:sorterViewPr>
  <p:notesViewPr>
    <p:cSldViewPr>
      <p:cViewPr varScale="1">
        <p:scale>
          <a:sx n="56" d="100"/>
          <a:sy n="56" d="100"/>
        </p:scale>
        <p:origin x="-1782" y="-78"/>
      </p:cViewPr>
      <p:guideLst>
        <p:guide orient="horz" pos="3023"/>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vl1pPr>
          </a:lstStyle>
          <a:p>
            <a:pPr>
              <a:defRPr/>
            </a:pPr>
            <a:endParaRPr lang="en-US"/>
          </a:p>
        </p:txBody>
      </p:sp>
      <p:sp>
        <p:nvSpPr>
          <p:cNvPr id="12902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vl1pPr>
          </a:lstStyle>
          <a:p>
            <a:pPr>
              <a:defRPr/>
            </a:pPr>
            <a:endParaRPr lang="en-US"/>
          </a:p>
        </p:txBody>
      </p:sp>
      <p:sp>
        <p:nvSpPr>
          <p:cNvPr id="12902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vl1pPr>
          </a:lstStyle>
          <a:p>
            <a:pPr>
              <a:defRPr/>
            </a:pPr>
            <a:endParaRPr lang="en-US"/>
          </a:p>
        </p:txBody>
      </p:sp>
      <p:sp>
        <p:nvSpPr>
          <p:cNvPr id="12902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vl1pPr>
          </a:lstStyle>
          <a:p>
            <a:pPr>
              <a:defRPr/>
            </a:pPr>
            <a:fld id="{ACA8065D-EC88-4100-825A-B035288DB05B}"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819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05476"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76313" y="4560888"/>
            <a:ext cx="5362575" cy="4319587"/>
          </a:xfrm>
          <a:prstGeom prst="rect">
            <a:avLst/>
          </a:prstGeom>
          <a:noFill/>
          <a:ln w="9525">
            <a:noFill/>
            <a:miter lim="800000"/>
            <a:headEnd/>
            <a:tailEnd/>
          </a:ln>
          <a:effectLst/>
        </p:spPr>
        <p:txBody>
          <a:bodyPr vert="horz" wrap="square" lIns="96437" tIns="48218" rIns="96437" bIns="482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819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437" tIns="48218" rIns="96437" bIns="48218" numCol="1" anchor="b" anchorCtr="0" compatLnSpc="1">
            <a:prstTxWarp prst="textNoShape">
              <a:avLst/>
            </a:prstTxWarp>
          </a:bodyPr>
          <a:lstStyle>
            <a:lvl1pPr algn="r">
              <a:defRPr sz="1200">
                <a:latin typeface="Times New Roman" pitchFamily="18" charset="0"/>
              </a:defRPr>
            </a:lvl1pPr>
          </a:lstStyle>
          <a:p>
            <a:pPr>
              <a:defRPr/>
            </a:pPr>
            <a:fld id="{AD65450B-C97B-424E-AD52-07B68F0743E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pPr>
                  <a:defRPr/>
                </a:pPr>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pPr>
                <a:defRPr/>
              </a:pPr>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defRPr/>
            </a:pPr>
            <a:endParaRPr kumimoji="1" lang="en-US"/>
          </a:p>
        </p:txBody>
      </p:sp>
      <p:pic>
        <p:nvPicPr>
          <p:cNvPr id="69" name="Picture 72" descr="I:\Certification\2001-2003\IGS-Inst_2color.jpg"/>
          <p:cNvPicPr>
            <a:picLocks noChangeAspect="1" noChangeArrowheads="1"/>
          </p:cNvPicPr>
          <p:nvPr userDrawn="1"/>
        </p:nvPicPr>
        <p:blipFill>
          <a:blip r:embed="rId2" cstate="print"/>
          <a:srcRect/>
          <a:stretch>
            <a:fillRect/>
          </a:stretch>
        </p:blipFill>
        <p:spPr bwMode="auto">
          <a:xfrm>
            <a:off x="7848600" y="5638800"/>
            <a:ext cx="1295400" cy="1219200"/>
          </a:xfrm>
          <a:prstGeom prst="rect">
            <a:avLst/>
          </a:prstGeom>
          <a:noFill/>
          <a:ln w="9525">
            <a:noFill/>
            <a:miter lim="800000"/>
            <a:headEnd/>
            <a:tailEnd/>
          </a:ln>
        </p:spPr>
      </p:pic>
      <p:sp>
        <p:nvSpPr>
          <p:cNvPr id="117827"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17828"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70"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1"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2" name="Rectangle 71"/>
          <p:cNvSpPr>
            <a:spLocks noGrp="1" noChangeArrowheads="1"/>
          </p:cNvSpPr>
          <p:nvPr>
            <p:ph type="sldNum" sz="quarter" idx="12"/>
          </p:nvPr>
        </p:nvSpPr>
        <p:spPr>
          <a:xfrm>
            <a:off x="6553200" y="6248400"/>
            <a:ext cx="1905000" cy="457200"/>
          </a:xfrm>
        </p:spPr>
        <p:txBody>
          <a:bodyPr/>
          <a:lstStyle>
            <a:lvl1pPr>
              <a:defRPr/>
            </a:lvl1pPr>
          </a:lstStyle>
          <a:p>
            <a:pPr>
              <a:defRPr/>
            </a:pPr>
            <a:fld id="{7EBC81D0-188B-4D72-9D92-DDF65B1D20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DB31C13F-3C74-4E72-AC1E-B77C35725E3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7AE44C16-9B9B-4BC2-8E71-6D6606C8410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0647788A-52B5-4DA4-95E1-0E021AA8B6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83EEE87F-FDDD-4965-ABF9-5F318A6D754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F2B66253-91D8-46F2-AD67-90F084091EA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pPr>
              <a:defRPr/>
            </a:pPr>
            <a:fld id="{4D69F52A-D084-480E-B064-133F2D34798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pPr>
              <a:defRPr/>
            </a:pPr>
            <a:fld id="{8EA0E16D-9205-469A-9FB3-1E5D9BA9359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pPr>
              <a:defRPr/>
            </a:pPr>
            <a:fld id="{95CB893D-2FEE-4440-BBED-8F803584217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9AFD17E2-C15D-414F-8BB7-2F303FD79F8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029BF85B-DDB5-4D3E-A427-A6CC5770CF1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3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4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5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6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7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8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9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9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9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pPr>
                <a:defRPr/>
              </a:pPr>
              <a:endParaRPr lang="en-US"/>
            </a:p>
          </p:txBody>
        </p:sp>
        <p:sp>
          <p:nvSpPr>
            <p:cNvPr id="1093"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pPr>
                <a:defRPr/>
              </a:pPr>
              <a:endParaRPr lang="en-US"/>
            </a:p>
          </p:txBody>
        </p:sp>
        <p:sp>
          <p:nvSpPr>
            <p:cNvPr id="1094"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pPr>
                <a:defRPr/>
              </a:pPr>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altLang="en-US"/>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6803"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116804"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116805"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CF372036-8117-41F9-BB34-CECC03F642FC}" type="slidenum">
              <a:rPr lang="en-US"/>
              <a:pPr>
                <a:defRPr/>
              </a:pPr>
              <a:t>‹#›</a:t>
            </a:fld>
            <a:endParaRPr lang="en-US"/>
          </a:p>
        </p:txBody>
      </p:sp>
      <p:pic>
        <p:nvPicPr>
          <p:cNvPr id="1032" name="Picture 70" descr="I:\Certification\2001-2003\IGS-Inst_2color.jpg"/>
          <p:cNvPicPr>
            <a:picLocks noChangeAspect="1" noChangeArrowheads="1"/>
          </p:cNvPicPr>
          <p:nvPr/>
        </p:nvPicPr>
        <p:blipFill>
          <a:blip r:embed="rId13" cstate="print"/>
          <a:srcRect/>
          <a:stretch>
            <a:fillRect/>
          </a:stretch>
        </p:blipFill>
        <p:spPr bwMode="auto">
          <a:xfrm>
            <a:off x="7848600" y="5638800"/>
            <a:ext cx="1295400" cy="1219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0"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gisc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file:///C:\Documents%20and%20Settings\scott.SCOTT\Local%20Settings\Temporary%20Internet%20Files\OLKA\IGS-Inst_2color.jpg"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152400"/>
            <a:ext cx="7772400" cy="5201424"/>
          </a:xfrm>
        </p:spPr>
        <p:txBody>
          <a:bodyPr/>
          <a:lstStyle/>
          <a:p>
            <a:pPr algn="ctr" eaLnBrk="1" hangingPunct="1">
              <a:defRPr/>
            </a:pPr>
            <a:r>
              <a:rPr lang="en-US" sz="4800" b="1" dirty="0">
                <a:effectLst>
                  <a:outerShdw blurRad="38100" dist="38100" dir="2700000" algn="tl">
                    <a:srgbClr val="000000"/>
                  </a:outerShdw>
                </a:effectLst>
              </a:rPr>
              <a:t>Applying for  </a:t>
            </a:r>
            <a:br>
              <a:rPr lang="en-US" sz="4800" b="1" dirty="0">
                <a:effectLst>
                  <a:outerShdw blurRad="38100" dist="38100" dir="2700000" algn="tl">
                    <a:srgbClr val="000000"/>
                  </a:outerShdw>
                </a:effectLst>
              </a:rPr>
            </a:br>
            <a:r>
              <a:rPr lang="en-US" sz="4800" b="1" dirty="0">
                <a:effectLst>
                  <a:outerShdw blurRad="38100" dist="38100" dir="2700000" algn="tl">
                    <a:srgbClr val="000000"/>
                  </a:outerShdw>
                </a:effectLst>
              </a:rPr>
              <a:t>GISCI Certification</a:t>
            </a:r>
            <a:br>
              <a:rPr lang="en-US" sz="6000" b="1" dirty="0">
                <a:effectLst>
                  <a:outerShdw blurRad="38100" dist="38100" dir="2700000" algn="tl">
                    <a:srgbClr val="000000"/>
                  </a:outerShdw>
                </a:effectLst>
              </a:rPr>
            </a:br>
            <a:br>
              <a:rPr lang="en-US" sz="6000" b="1" dirty="0">
                <a:effectLst>
                  <a:outerShdw blurRad="38100" dist="38100" dir="2700000" algn="tl">
                    <a:srgbClr val="000000"/>
                  </a:outerShdw>
                </a:effectLst>
              </a:rPr>
            </a:br>
            <a:r>
              <a:rPr lang="en-US" sz="3200" b="1" dirty="0">
                <a:effectLst>
                  <a:outerShdw blurRad="38100" dist="38100" dir="2700000" algn="tl">
                    <a:srgbClr val="000000"/>
                  </a:outerShdw>
                </a:effectLst>
              </a:rPr>
              <a:t>A Guide to Completing an Online Application for the GISP Portfolio Review</a:t>
            </a:r>
            <a:br>
              <a:rPr lang="en-US" sz="3200" b="1" dirty="0">
                <a:effectLst>
                  <a:outerShdw blurRad="38100" dist="38100" dir="2700000" algn="tl">
                    <a:srgbClr val="000000"/>
                  </a:outerShdw>
                </a:effectLst>
              </a:rPr>
            </a:br>
            <a:br>
              <a:rPr lang="en-US" sz="3200" b="1" dirty="0">
                <a:effectLst>
                  <a:outerShdw blurRad="38100" dist="38100" dir="2700000" algn="tl">
                    <a:srgbClr val="000000"/>
                  </a:outerShdw>
                </a:effectLst>
              </a:rPr>
            </a:br>
            <a:r>
              <a:rPr lang="en-US" sz="4800" b="1" dirty="0">
                <a:solidFill>
                  <a:srgbClr val="00B050"/>
                </a:solidFill>
                <a:effectLst>
                  <a:outerShdw blurRad="38100" dist="38100" dir="2700000" algn="tl">
                    <a:srgbClr val="000000"/>
                  </a:outerShdw>
                </a:effectLst>
              </a:rPr>
              <a:t>Experience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871538" y="312738"/>
            <a:ext cx="8162925" cy="1311275"/>
          </a:xfrm>
        </p:spPr>
        <p:txBody>
          <a:bodyPr/>
          <a:lstStyle/>
          <a:p>
            <a:pPr eaLnBrk="1" hangingPunct="1">
              <a:defRPr/>
            </a:pPr>
            <a:r>
              <a:rPr lang="en-US" sz="4000" b="1" dirty="0">
                <a:effectLst>
                  <a:outerShdw blurRad="38100" dist="38100" dir="2700000" algn="tl">
                    <a:srgbClr val="000000"/>
                  </a:outerShdw>
                </a:effectLst>
              </a:rPr>
              <a:t>Necessary Professional Experience Documentation</a:t>
            </a:r>
          </a:p>
        </p:txBody>
      </p:sp>
      <p:sp>
        <p:nvSpPr>
          <p:cNvPr id="45059" name="Rectangle 3"/>
          <p:cNvSpPr>
            <a:spLocks noGrp="1" noChangeArrowheads="1"/>
          </p:cNvSpPr>
          <p:nvPr>
            <p:ph type="body" idx="1"/>
          </p:nvPr>
        </p:nvSpPr>
        <p:spPr/>
        <p:txBody>
          <a:bodyPr/>
          <a:lstStyle/>
          <a:p>
            <a:pPr eaLnBrk="1" hangingPunct="1"/>
            <a:r>
              <a:rPr lang="en-US" altLang="en-US">
                <a:latin typeface="Arial" pitchFamily="34" charset="0"/>
                <a:cs typeface="Arial" pitchFamily="34" charset="0"/>
              </a:rPr>
              <a:t>A signed letter from the applicant’s immediate supervisor or employer stating that the information listed in the portfolio is correct.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871538" y="-68263"/>
            <a:ext cx="8162925" cy="1692276"/>
          </a:xfrm>
        </p:spPr>
        <p:txBody>
          <a:bodyPr/>
          <a:lstStyle/>
          <a:p>
            <a:pPr eaLnBrk="1" hangingPunct="1">
              <a:defRPr/>
            </a:pPr>
            <a:r>
              <a:rPr lang="en-US" sz="3500" b="1">
                <a:effectLst>
                  <a:outerShdw blurRad="38100" dist="38100" dir="2700000" algn="tl">
                    <a:srgbClr val="000000"/>
                  </a:outerShdw>
                </a:effectLst>
              </a:rPr>
              <a:t>Notes on Completing the Professional Experience Section</a:t>
            </a:r>
          </a:p>
        </p:txBody>
      </p:sp>
      <p:sp>
        <p:nvSpPr>
          <p:cNvPr id="46083" name="Rectangle 3"/>
          <p:cNvSpPr>
            <a:spLocks noGrp="1" noChangeArrowheads="1"/>
          </p:cNvSpPr>
          <p:nvPr>
            <p:ph type="body" idx="1"/>
          </p:nvPr>
        </p:nvSpPr>
        <p:spPr>
          <a:xfrm>
            <a:off x="304801" y="1905000"/>
            <a:ext cx="8718550" cy="4191000"/>
          </a:xfrm>
        </p:spPr>
        <p:txBody>
          <a:bodyPr/>
          <a:lstStyle/>
          <a:p>
            <a:pPr eaLnBrk="1" hangingPunct="1"/>
            <a:r>
              <a:rPr lang="en-US" altLang="en-US" dirty="0">
                <a:latin typeface="Arial" pitchFamily="34" charset="0"/>
                <a:cs typeface="Arial" pitchFamily="34" charset="0"/>
              </a:rPr>
              <a:t>All information is entered into the online portal. </a:t>
            </a:r>
          </a:p>
          <a:p>
            <a:pPr eaLnBrk="1" hangingPunct="1"/>
            <a:r>
              <a:rPr lang="en-US" altLang="en-US" dirty="0">
                <a:latin typeface="Arial" pitchFamily="34" charset="0"/>
                <a:cs typeface="Arial" pitchFamily="34" charset="0"/>
              </a:rPr>
              <a:t>This is a two-step process in order to achieve points.   You will:</a:t>
            </a:r>
          </a:p>
          <a:p>
            <a:pPr lvl="1" eaLnBrk="1" hangingPunct="1"/>
            <a:r>
              <a:rPr lang="en-US" altLang="en-US" dirty="0">
                <a:latin typeface="Arial" pitchFamily="34" charset="0"/>
                <a:cs typeface="Arial" pitchFamily="34" charset="0"/>
              </a:rPr>
              <a:t>ADD EMPLOYER -  with description and time interval for </a:t>
            </a:r>
            <a:r>
              <a:rPr lang="en-US" altLang="en-US" dirty="0" err="1">
                <a:latin typeface="Arial" pitchFamily="34" charset="0"/>
                <a:cs typeface="Arial" pitchFamily="34" charset="0"/>
              </a:rPr>
              <a:t>postions</a:t>
            </a:r>
            <a:r>
              <a:rPr lang="en-US" altLang="en-US" dirty="0">
                <a:latin typeface="Arial" pitchFamily="34" charset="0"/>
                <a:cs typeface="Arial" pitchFamily="34" charset="0"/>
              </a:rPr>
              <a:t> held, then,</a:t>
            </a:r>
          </a:p>
          <a:p>
            <a:pPr lvl="1" eaLnBrk="1" hangingPunct="1"/>
            <a:r>
              <a:rPr lang="en-US" altLang="en-US" dirty="0">
                <a:latin typeface="Arial" pitchFamily="34" charset="0"/>
                <a:cs typeface="Arial" pitchFamily="34" charset="0"/>
              </a:rPr>
              <a:t>ADD EXPERIENCE - describe the Tier Level/s into which your job/s fell.   </a:t>
            </a:r>
            <a:endParaRPr lang="en-US" altLang="en-US" b="1"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2772867-6825-E866-36DC-B8A0C37F2199}"/>
              </a:ext>
            </a:extLst>
          </p:cNvPr>
          <p:cNvPicPr>
            <a:picLocks noChangeAspect="1"/>
          </p:cNvPicPr>
          <p:nvPr/>
        </p:nvPicPr>
        <p:blipFill>
          <a:blip r:embed="rId2"/>
          <a:stretch>
            <a:fillRect/>
          </a:stretch>
        </p:blipFill>
        <p:spPr>
          <a:xfrm>
            <a:off x="990600" y="1897839"/>
            <a:ext cx="8153400" cy="4960161"/>
          </a:xfrm>
          <a:prstGeom prst="rect">
            <a:avLst/>
          </a:prstGeom>
        </p:spPr>
      </p:pic>
      <p:sp>
        <p:nvSpPr>
          <p:cNvPr id="11" name="TextBox 10">
            <a:extLst>
              <a:ext uri="{FF2B5EF4-FFF2-40B4-BE49-F238E27FC236}">
                <a16:creationId xmlns:a16="http://schemas.microsoft.com/office/drawing/2014/main" id="{61B15354-8DAA-7691-48B9-0CD1272FAC38}"/>
              </a:ext>
            </a:extLst>
          </p:cNvPr>
          <p:cNvSpPr txBox="1"/>
          <p:nvPr/>
        </p:nvSpPr>
        <p:spPr>
          <a:xfrm>
            <a:off x="0" y="263082"/>
            <a:ext cx="9372600" cy="1169551"/>
          </a:xfrm>
          <a:prstGeom prst="rect">
            <a:avLst/>
          </a:prstGeom>
          <a:noFill/>
        </p:spPr>
        <p:txBody>
          <a:bodyPr wrap="square">
            <a:spAutoFit/>
          </a:bodyPr>
          <a:lstStyle/>
          <a:p>
            <a:r>
              <a:rPr kumimoji="0" lang="en-US" sz="3500" b="1" i="0" u="none" strike="noStrike" kern="0" cap="none" spc="0" normalizeH="0" baseline="0" noProof="0" dirty="0">
                <a:ln>
                  <a:noFill/>
                </a:ln>
                <a:solidFill>
                  <a:srgbClr val="003366"/>
                </a:solidFill>
                <a:effectLst>
                  <a:outerShdw blurRad="38100" dist="38100" dir="2700000" algn="tl">
                    <a:srgbClr val="000000"/>
                  </a:outerShdw>
                </a:effectLst>
                <a:uLnTx/>
                <a:uFillTx/>
                <a:latin typeface="Verdana"/>
                <a:ea typeface="+mj-ea"/>
                <a:cs typeface="+mj-cs"/>
              </a:rPr>
              <a:t>The Professional Experience Worksheet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877DB9-167C-D4DA-0CA8-C078B7B13069}"/>
              </a:ext>
            </a:extLst>
          </p:cNvPr>
          <p:cNvPicPr>
            <a:picLocks noChangeAspect="1"/>
          </p:cNvPicPr>
          <p:nvPr/>
        </p:nvPicPr>
        <p:blipFill>
          <a:blip r:embed="rId2"/>
          <a:stretch>
            <a:fillRect/>
          </a:stretch>
        </p:blipFill>
        <p:spPr>
          <a:xfrm>
            <a:off x="457200" y="2088776"/>
            <a:ext cx="7086600" cy="4311168"/>
          </a:xfrm>
          <a:prstGeom prst="rect">
            <a:avLst/>
          </a:prstGeom>
        </p:spPr>
      </p:pic>
      <p:sp>
        <p:nvSpPr>
          <p:cNvPr id="176130" name="Rectangle 2"/>
          <p:cNvSpPr>
            <a:spLocks noGrp="1" noChangeArrowheads="1"/>
          </p:cNvSpPr>
          <p:nvPr>
            <p:ph type="title"/>
          </p:nvPr>
        </p:nvSpPr>
        <p:spPr>
          <a:xfrm>
            <a:off x="490537" y="466130"/>
            <a:ext cx="8162925" cy="954107"/>
          </a:xfrm>
        </p:spPr>
        <p:txBody>
          <a:bodyPr/>
          <a:lstStyle/>
          <a:p>
            <a:pPr eaLnBrk="1" hangingPunct="1">
              <a:defRPr/>
            </a:pPr>
            <a:r>
              <a:rPr lang="en-US" sz="2800" b="1" dirty="0">
                <a:effectLst>
                  <a:outerShdw blurRad="38100" dist="38100" dir="2700000" algn="tl">
                    <a:srgbClr val="000000"/>
                  </a:outerShdw>
                </a:effectLst>
              </a:rPr>
              <a:t>Completing the Professional Experience Worksheet: New Employer</a:t>
            </a:r>
          </a:p>
        </p:txBody>
      </p:sp>
      <p:sp>
        <p:nvSpPr>
          <p:cNvPr id="48136" name="Line 20"/>
          <p:cNvSpPr>
            <a:spLocks noChangeShapeType="1"/>
          </p:cNvSpPr>
          <p:nvPr/>
        </p:nvSpPr>
        <p:spPr bwMode="auto">
          <a:xfrm flipH="1">
            <a:off x="1676400" y="3690938"/>
            <a:ext cx="838200" cy="0"/>
          </a:xfrm>
          <a:prstGeom prst="line">
            <a:avLst/>
          </a:prstGeom>
          <a:noFill/>
          <a:ln w="47625">
            <a:solidFill>
              <a:srgbClr val="FF0000"/>
            </a:solidFill>
            <a:miter lim="800000"/>
            <a:headEnd/>
            <a:tailEnd type="triangle" w="med" len="med"/>
          </a:ln>
        </p:spPr>
        <p:txBody>
          <a:bodyPr wrap="none"/>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48137" name="Text Box 21"/>
          <p:cNvSpPr txBox="1">
            <a:spLocks noChangeArrowheads="1"/>
          </p:cNvSpPr>
          <p:nvPr/>
        </p:nvSpPr>
        <p:spPr bwMode="auto">
          <a:xfrm>
            <a:off x="2667000" y="3429001"/>
            <a:ext cx="4343400" cy="1815882"/>
          </a:xfrm>
          <a:prstGeom prst="rect">
            <a:avLst/>
          </a:prstGeom>
          <a:solidFill>
            <a:schemeClr val="accent1"/>
          </a:solidFill>
          <a:ln w="47625">
            <a:solidFill>
              <a:srgbClr val="FF0000"/>
            </a:solidFill>
            <a:miter lim="800000"/>
            <a:headEnd/>
            <a:tailEnd/>
          </a:ln>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800" b="0" i="0" u="none" strike="noStrike" kern="1200" cap="none" spc="0" normalizeH="0" baseline="0" noProof="0" dirty="0">
                <a:ln>
                  <a:noFill/>
                </a:ln>
                <a:solidFill>
                  <a:srgbClr val="FF3300"/>
                </a:solidFill>
                <a:effectLst/>
                <a:uLnTx/>
                <a:uFillTx/>
                <a:latin typeface="Verdana" pitchFamily="34" charset="0"/>
                <a:ea typeface="+mn-ea"/>
                <a:cs typeface="+mn-cs"/>
              </a:rPr>
              <a:t>Start with ‘Add Employer.  This will start a new instance of an employer.</a:t>
            </a:r>
          </a:p>
        </p:txBody>
      </p:sp>
    </p:spTree>
    <p:extLst>
      <p:ext uri="{BB962C8B-B14F-4D97-AF65-F5344CB8AC3E}">
        <p14:creationId xmlns:p14="http://schemas.microsoft.com/office/powerpoint/2010/main" val="105473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B21A8A-9CAB-A709-BE97-39C7EF5C9DED}"/>
              </a:ext>
            </a:extLst>
          </p:cNvPr>
          <p:cNvPicPr>
            <a:picLocks noChangeAspect="1"/>
          </p:cNvPicPr>
          <p:nvPr/>
        </p:nvPicPr>
        <p:blipFill>
          <a:blip r:embed="rId2"/>
          <a:stretch>
            <a:fillRect/>
          </a:stretch>
        </p:blipFill>
        <p:spPr>
          <a:xfrm>
            <a:off x="291353" y="1937140"/>
            <a:ext cx="5447649" cy="4670174"/>
          </a:xfrm>
          <a:prstGeom prst="rect">
            <a:avLst/>
          </a:prstGeom>
        </p:spPr>
      </p:pic>
      <p:sp>
        <p:nvSpPr>
          <p:cNvPr id="176130" name="Rectangle 2"/>
          <p:cNvSpPr>
            <a:spLocks noGrp="1" noChangeArrowheads="1"/>
          </p:cNvSpPr>
          <p:nvPr>
            <p:ph type="title"/>
          </p:nvPr>
        </p:nvSpPr>
        <p:spPr>
          <a:xfrm>
            <a:off x="406377" y="314359"/>
            <a:ext cx="8162925" cy="954107"/>
          </a:xfrm>
        </p:spPr>
        <p:txBody>
          <a:bodyPr/>
          <a:lstStyle/>
          <a:p>
            <a:pPr eaLnBrk="1" hangingPunct="1">
              <a:defRPr/>
            </a:pPr>
            <a:r>
              <a:rPr lang="en-US" sz="2800" b="1" dirty="0">
                <a:effectLst>
                  <a:outerShdw blurRad="38100" dist="38100" dir="2700000" algn="tl">
                    <a:srgbClr val="000000"/>
                  </a:outerShdw>
                </a:effectLst>
              </a:rPr>
              <a:t>Completing the Professional Experience Worksheet: New Employer</a:t>
            </a:r>
          </a:p>
        </p:txBody>
      </p:sp>
      <p:sp>
        <p:nvSpPr>
          <p:cNvPr id="48131" name="Text Box 6"/>
          <p:cNvSpPr txBox="1">
            <a:spLocks noChangeArrowheads="1"/>
          </p:cNvSpPr>
          <p:nvPr/>
        </p:nvSpPr>
        <p:spPr bwMode="auto">
          <a:xfrm>
            <a:off x="2820405" y="2906101"/>
            <a:ext cx="5757862" cy="523220"/>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dirty="0">
                <a:solidFill>
                  <a:srgbClr val="FF3300"/>
                </a:solidFill>
              </a:rPr>
              <a:t>Enter appropriate information</a:t>
            </a:r>
          </a:p>
        </p:txBody>
      </p:sp>
      <p:sp>
        <p:nvSpPr>
          <p:cNvPr id="48132" name="Text Box 8"/>
          <p:cNvSpPr txBox="1">
            <a:spLocks noChangeArrowheads="1"/>
          </p:cNvSpPr>
          <p:nvPr/>
        </p:nvSpPr>
        <p:spPr bwMode="auto">
          <a:xfrm>
            <a:off x="2514600" y="2181880"/>
            <a:ext cx="4729348" cy="523220"/>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a:solidFill>
                  <a:srgbClr val="FF3300"/>
                </a:solidFill>
              </a:rPr>
              <a:t>Enter name of employer</a:t>
            </a:r>
          </a:p>
        </p:txBody>
      </p:sp>
      <p:sp>
        <p:nvSpPr>
          <p:cNvPr id="48133" name="Text Box 9"/>
          <p:cNvSpPr txBox="1">
            <a:spLocks noChangeArrowheads="1"/>
          </p:cNvSpPr>
          <p:nvPr/>
        </p:nvSpPr>
        <p:spPr bwMode="auto">
          <a:xfrm>
            <a:off x="3313652" y="4504998"/>
            <a:ext cx="5715000" cy="954107"/>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2800" dirty="0">
                <a:solidFill>
                  <a:srgbClr val="FF3300"/>
                </a:solidFill>
              </a:rPr>
              <a:t>Enter a general description; details come later</a:t>
            </a:r>
          </a:p>
        </p:txBody>
      </p:sp>
      <p:sp>
        <p:nvSpPr>
          <p:cNvPr id="48135" name="Line 19"/>
          <p:cNvSpPr>
            <a:spLocks noChangeShapeType="1"/>
          </p:cNvSpPr>
          <p:nvPr/>
        </p:nvSpPr>
        <p:spPr bwMode="auto">
          <a:xfrm flipH="1">
            <a:off x="1981200" y="2639228"/>
            <a:ext cx="609600" cy="180172"/>
          </a:xfrm>
          <a:prstGeom prst="line">
            <a:avLst/>
          </a:prstGeom>
          <a:noFill/>
          <a:ln w="47625">
            <a:solidFill>
              <a:srgbClr val="FF0000"/>
            </a:solidFill>
            <a:miter lim="800000"/>
            <a:headEnd/>
            <a:tailEnd type="triangle" w="med" len="med"/>
          </a:ln>
        </p:spPr>
        <p:txBody>
          <a:bodyPr wrap="none"/>
          <a:lstStyle/>
          <a:p>
            <a:endParaRPr lang="en-US"/>
          </a:p>
        </p:txBody>
      </p:sp>
      <p:sp>
        <p:nvSpPr>
          <p:cNvPr id="48136" name="Line 20"/>
          <p:cNvSpPr>
            <a:spLocks noChangeShapeType="1"/>
          </p:cNvSpPr>
          <p:nvPr/>
        </p:nvSpPr>
        <p:spPr bwMode="auto">
          <a:xfrm flipH="1">
            <a:off x="2003612" y="3124200"/>
            <a:ext cx="838200" cy="0"/>
          </a:xfrm>
          <a:prstGeom prst="line">
            <a:avLst/>
          </a:prstGeom>
          <a:noFill/>
          <a:ln w="47625">
            <a:solidFill>
              <a:srgbClr val="FF0000"/>
            </a:solidFill>
            <a:miter lim="800000"/>
            <a:headEnd/>
            <a:tailEnd type="triangle" w="med" len="med"/>
          </a:ln>
        </p:spPr>
        <p:txBody>
          <a:bodyPr wrap="none"/>
          <a:lstStyle/>
          <a:p>
            <a:endParaRPr lang="en-US"/>
          </a:p>
        </p:txBody>
      </p:sp>
      <p:sp>
        <p:nvSpPr>
          <p:cNvPr id="48137" name="Text Box 21"/>
          <p:cNvSpPr txBox="1">
            <a:spLocks noChangeArrowheads="1"/>
          </p:cNvSpPr>
          <p:nvPr/>
        </p:nvSpPr>
        <p:spPr bwMode="auto">
          <a:xfrm>
            <a:off x="3631500" y="3600540"/>
            <a:ext cx="4521899" cy="523220"/>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dirty="0">
                <a:solidFill>
                  <a:srgbClr val="FF3300"/>
                </a:solidFill>
              </a:rPr>
              <a:t>Enter job title &amp; dates</a:t>
            </a:r>
          </a:p>
        </p:txBody>
      </p:sp>
      <p:sp>
        <p:nvSpPr>
          <p:cNvPr id="48138" name="Line 23"/>
          <p:cNvSpPr>
            <a:spLocks noChangeShapeType="1"/>
          </p:cNvSpPr>
          <p:nvPr/>
        </p:nvSpPr>
        <p:spPr bwMode="auto">
          <a:xfrm flipH="1">
            <a:off x="2100851" y="3909922"/>
            <a:ext cx="1504945" cy="975756"/>
          </a:xfrm>
          <a:prstGeom prst="line">
            <a:avLst/>
          </a:prstGeom>
          <a:noFill/>
          <a:ln w="47625">
            <a:solidFill>
              <a:srgbClr val="FF0000"/>
            </a:solidFill>
            <a:miter lim="800000"/>
            <a:headEnd/>
            <a:tailEnd type="triangle" w="med" len="med"/>
          </a:ln>
        </p:spPr>
        <p:txBody>
          <a:bodyPr wrap="none"/>
          <a:lstStyle/>
          <a:p>
            <a:endParaRPr lang="en-US"/>
          </a:p>
        </p:txBody>
      </p:sp>
      <p:sp>
        <p:nvSpPr>
          <p:cNvPr id="48139" name="Line 24"/>
          <p:cNvSpPr>
            <a:spLocks noChangeShapeType="1"/>
          </p:cNvSpPr>
          <p:nvPr/>
        </p:nvSpPr>
        <p:spPr bwMode="auto">
          <a:xfrm flipH="1">
            <a:off x="2046428" y="3924663"/>
            <a:ext cx="1559368" cy="1240440"/>
          </a:xfrm>
          <a:prstGeom prst="line">
            <a:avLst/>
          </a:prstGeom>
          <a:noFill/>
          <a:ln w="47625">
            <a:solidFill>
              <a:srgbClr val="FF0000"/>
            </a:solidFill>
            <a:miter lim="800000"/>
            <a:headEnd/>
            <a:tailEnd type="triangle" w="med" len="med"/>
          </a:ln>
        </p:spPr>
        <p:txBody>
          <a:bodyPr wrap="none"/>
          <a:lstStyle/>
          <a:p>
            <a:endParaRPr lang="en-US"/>
          </a:p>
        </p:txBody>
      </p:sp>
      <p:sp>
        <p:nvSpPr>
          <p:cNvPr id="22" name="Line 20">
            <a:extLst>
              <a:ext uri="{FF2B5EF4-FFF2-40B4-BE49-F238E27FC236}">
                <a16:creationId xmlns:a16="http://schemas.microsoft.com/office/drawing/2014/main" id="{4843B2B6-B559-A087-7888-42DFCF7548A1}"/>
              </a:ext>
            </a:extLst>
          </p:cNvPr>
          <p:cNvSpPr>
            <a:spLocks noChangeShapeType="1"/>
          </p:cNvSpPr>
          <p:nvPr/>
        </p:nvSpPr>
        <p:spPr bwMode="auto">
          <a:xfrm flipH="1">
            <a:off x="2003612" y="3162447"/>
            <a:ext cx="838200" cy="275839"/>
          </a:xfrm>
          <a:prstGeom prst="line">
            <a:avLst/>
          </a:prstGeom>
          <a:noFill/>
          <a:ln w="47625">
            <a:solidFill>
              <a:srgbClr val="FF0000"/>
            </a:solidFill>
            <a:miter lim="800000"/>
            <a:headEnd/>
            <a:tailEnd type="triangle" w="med" len="med"/>
          </a:ln>
        </p:spPr>
        <p:txBody>
          <a:bodyPr wrap="none"/>
          <a:lstStyle/>
          <a:p>
            <a:endParaRPr lang="en-US"/>
          </a:p>
        </p:txBody>
      </p:sp>
      <p:sp>
        <p:nvSpPr>
          <p:cNvPr id="23" name="Line 20">
            <a:extLst>
              <a:ext uri="{FF2B5EF4-FFF2-40B4-BE49-F238E27FC236}">
                <a16:creationId xmlns:a16="http://schemas.microsoft.com/office/drawing/2014/main" id="{5195F20C-0509-3608-864B-F5D9096CF087}"/>
              </a:ext>
            </a:extLst>
          </p:cNvPr>
          <p:cNvSpPr>
            <a:spLocks noChangeShapeType="1"/>
          </p:cNvSpPr>
          <p:nvPr/>
        </p:nvSpPr>
        <p:spPr bwMode="auto">
          <a:xfrm flipH="1">
            <a:off x="2003612" y="3162299"/>
            <a:ext cx="795384" cy="647702"/>
          </a:xfrm>
          <a:prstGeom prst="line">
            <a:avLst/>
          </a:prstGeom>
          <a:noFill/>
          <a:ln w="47625">
            <a:solidFill>
              <a:srgbClr val="FF0000"/>
            </a:solidFill>
            <a:miter lim="800000"/>
            <a:headEnd/>
            <a:tailEnd type="triangle" w="med" len="med"/>
          </a:ln>
        </p:spPr>
        <p:txBody>
          <a:bodyPr wrap="none"/>
          <a:lstStyle/>
          <a:p>
            <a:endParaRPr lang="en-US"/>
          </a:p>
        </p:txBody>
      </p:sp>
      <p:sp>
        <p:nvSpPr>
          <p:cNvPr id="24" name="Line 20">
            <a:extLst>
              <a:ext uri="{FF2B5EF4-FFF2-40B4-BE49-F238E27FC236}">
                <a16:creationId xmlns:a16="http://schemas.microsoft.com/office/drawing/2014/main" id="{86FA7478-D60D-D01D-E5DD-2FA6FB89C4F7}"/>
              </a:ext>
            </a:extLst>
          </p:cNvPr>
          <p:cNvSpPr>
            <a:spLocks noChangeShapeType="1"/>
          </p:cNvSpPr>
          <p:nvPr/>
        </p:nvSpPr>
        <p:spPr bwMode="auto">
          <a:xfrm flipH="1">
            <a:off x="2046428" y="3153011"/>
            <a:ext cx="795384" cy="1114189"/>
          </a:xfrm>
          <a:prstGeom prst="line">
            <a:avLst/>
          </a:prstGeom>
          <a:noFill/>
          <a:ln w="47625">
            <a:solidFill>
              <a:srgbClr val="FF0000"/>
            </a:solidFill>
            <a:miter lim="800000"/>
            <a:headEnd/>
            <a:tailEnd type="triangle" w="med" len="med"/>
          </a:ln>
        </p:spPr>
        <p:txBody>
          <a:bodyPr wrap="none"/>
          <a:lstStyle/>
          <a:p>
            <a:endParaRPr lang="en-US"/>
          </a:p>
        </p:txBody>
      </p:sp>
      <p:sp>
        <p:nvSpPr>
          <p:cNvPr id="25" name="Line 20">
            <a:extLst>
              <a:ext uri="{FF2B5EF4-FFF2-40B4-BE49-F238E27FC236}">
                <a16:creationId xmlns:a16="http://schemas.microsoft.com/office/drawing/2014/main" id="{753C735F-5A8A-253D-47F1-8563D26ECB0C}"/>
              </a:ext>
            </a:extLst>
          </p:cNvPr>
          <p:cNvSpPr>
            <a:spLocks noChangeShapeType="1"/>
          </p:cNvSpPr>
          <p:nvPr/>
        </p:nvSpPr>
        <p:spPr bwMode="auto">
          <a:xfrm flipH="1">
            <a:off x="2100852" y="4727735"/>
            <a:ext cx="1117244" cy="738278"/>
          </a:xfrm>
          <a:prstGeom prst="line">
            <a:avLst/>
          </a:prstGeom>
          <a:noFill/>
          <a:ln w="47625">
            <a:solidFill>
              <a:srgbClr val="FF0000"/>
            </a:solidFill>
            <a:miter lim="800000"/>
            <a:headEnd/>
            <a:tailEnd type="triangle" w="med" len="med"/>
          </a:ln>
        </p:spPr>
        <p:txBody>
          <a:bodyPr wrap="none"/>
          <a:lstStyle/>
          <a:p>
            <a:endParaRPr lang="en-US"/>
          </a:p>
        </p:txBody>
      </p:sp>
      <p:sp>
        <p:nvSpPr>
          <p:cNvPr id="26" name="Line 20">
            <a:extLst>
              <a:ext uri="{FF2B5EF4-FFF2-40B4-BE49-F238E27FC236}">
                <a16:creationId xmlns:a16="http://schemas.microsoft.com/office/drawing/2014/main" id="{5CA24C95-D045-DD05-7288-6EEB8B32B588}"/>
              </a:ext>
            </a:extLst>
          </p:cNvPr>
          <p:cNvSpPr>
            <a:spLocks noChangeShapeType="1"/>
          </p:cNvSpPr>
          <p:nvPr/>
        </p:nvSpPr>
        <p:spPr bwMode="auto">
          <a:xfrm flipH="1">
            <a:off x="2025019" y="3909922"/>
            <a:ext cx="1606481" cy="738278"/>
          </a:xfrm>
          <a:prstGeom prst="line">
            <a:avLst/>
          </a:prstGeom>
          <a:noFill/>
          <a:ln w="47625">
            <a:solidFill>
              <a:srgbClr val="FF0000"/>
            </a:solidFill>
            <a:miter lim="800000"/>
            <a:headEnd/>
            <a:tailEnd type="triangle" w="med" len="med"/>
          </a:ln>
        </p:spPr>
        <p:txBody>
          <a:bodyPr wrap="none"/>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F2C318A-0BF0-87AA-83AE-093422261E5B}"/>
              </a:ext>
            </a:extLst>
          </p:cNvPr>
          <p:cNvPicPr>
            <a:picLocks noChangeAspect="1"/>
          </p:cNvPicPr>
          <p:nvPr/>
        </p:nvPicPr>
        <p:blipFill>
          <a:blip r:embed="rId2"/>
          <a:stretch>
            <a:fillRect/>
          </a:stretch>
        </p:blipFill>
        <p:spPr>
          <a:xfrm>
            <a:off x="157416" y="1909603"/>
            <a:ext cx="6563641" cy="2276793"/>
          </a:xfrm>
          <a:prstGeom prst="rect">
            <a:avLst/>
          </a:prstGeom>
        </p:spPr>
      </p:pic>
      <p:pic>
        <p:nvPicPr>
          <p:cNvPr id="3" name="Picture 2">
            <a:extLst>
              <a:ext uri="{FF2B5EF4-FFF2-40B4-BE49-F238E27FC236}">
                <a16:creationId xmlns:a16="http://schemas.microsoft.com/office/drawing/2014/main" id="{5FFE65AE-ED08-6E6F-0263-2B0784662966}"/>
              </a:ext>
            </a:extLst>
          </p:cNvPr>
          <p:cNvPicPr>
            <a:picLocks noChangeAspect="1"/>
          </p:cNvPicPr>
          <p:nvPr/>
        </p:nvPicPr>
        <p:blipFill>
          <a:blip r:embed="rId3"/>
          <a:stretch>
            <a:fillRect/>
          </a:stretch>
        </p:blipFill>
        <p:spPr>
          <a:xfrm>
            <a:off x="1617828" y="3200400"/>
            <a:ext cx="5544186" cy="3429000"/>
          </a:xfrm>
          <a:prstGeom prst="rect">
            <a:avLst/>
          </a:prstGeom>
        </p:spPr>
      </p:pic>
      <p:sp>
        <p:nvSpPr>
          <p:cNvPr id="176130" name="Rectangle 2"/>
          <p:cNvSpPr>
            <a:spLocks noGrp="1" noChangeArrowheads="1"/>
          </p:cNvSpPr>
          <p:nvPr>
            <p:ph type="title"/>
          </p:nvPr>
        </p:nvSpPr>
        <p:spPr>
          <a:xfrm>
            <a:off x="381000" y="370353"/>
            <a:ext cx="8162925" cy="954107"/>
          </a:xfrm>
        </p:spPr>
        <p:txBody>
          <a:bodyPr/>
          <a:lstStyle/>
          <a:p>
            <a:pPr eaLnBrk="1" hangingPunct="1">
              <a:defRPr/>
            </a:pPr>
            <a:r>
              <a:rPr lang="en-US" sz="2800" b="1" dirty="0">
                <a:effectLst>
                  <a:outerShdw blurRad="38100" dist="38100" dir="2700000" algn="tl">
                    <a:srgbClr val="000000"/>
                  </a:outerShdw>
                </a:effectLst>
              </a:rPr>
              <a:t>Completing the Professional Experience Worksheet: Adding Experience</a:t>
            </a:r>
          </a:p>
        </p:txBody>
      </p:sp>
      <p:sp>
        <p:nvSpPr>
          <p:cNvPr id="48131" name="Text Box 6"/>
          <p:cNvSpPr txBox="1">
            <a:spLocks noChangeArrowheads="1"/>
          </p:cNvSpPr>
          <p:nvPr/>
        </p:nvSpPr>
        <p:spPr bwMode="auto">
          <a:xfrm>
            <a:off x="3771899" y="1987301"/>
            <a:ext cx="4914901" cy="954107"/>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dirty="0">
                <a:solidFill>
                  <a:srgbClr val="FF3300"/>
                </a:solidFill>
              </a:rPr>
              <a:t>Click to Add Experience.  A new window will pop up</a:t>
            </a:r>
          </a:p>
        </p:txBody>
      </p:sp>
      <p:sp>
        <p:nvSpPr>
          <p:cNvPr id="48132" name="Text Box 8"/>
          <p:cNvSpPr txBox="1">
            <a:spLocks noChangeArrowheads="1"/>
          </p:cNvSpPr>
          <p:nvPr/>
        </p:nvSpPr>
        <p:spPr bwMode="auto">
          <a:xfrm>
            <a:off x="4567518" y="4035425"/>
            <a:ext cx="3581400" cy="523220"/>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2800" dirty="0">
                <a:solidFill>
                  <a:srgbClr val="FF3300"/>
                </a:solidFill>
              </a:rPr>
              <a:t>Add duties</a:t>
            </a:r>
          </a:p>
        </p:txBody>
      </p:sp>
      <p:sp>
        <p:nvSpPr>
          <p:cNvPr id="48133" name="Text Box 9"/>
          <p:cNvSpPr txBox="1">
            <a:spLocks noChangeArrowheads="1"/>
          </p:cNvSpPr>
          <p:nvPr/>
        </p:nvSpPr>
        <p:spPr bwMode="auto">
          <a:xfrm>
            <a:off x="4141694" y="4928347"/>
            <a:ext cx="4500282" cy="954107"/>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dirty="0">
                <a:solidFill>
                  <a:srgbClr val="FF3300"/>
                </a:solidFill>
              </a:rPr>
              <a:t>Add % of your job performing each level.</a:t>
            </a:r>
          </a:p>
        </p:txBody>
      </p:sp>
      <p:sp>
        <p:nvSpPr>
          <p:cNvPr id="48135" name="Line 19"/>
          <p:cNvSpPr>
            <a:spLocks noChangeShapeType="1"/>
          </p:cNvSpPr>
          <p:nvPr/>
        </p:nvSpPr>
        <p:spPr bwMode="auto">
          <a:xfrm flipH="1">
            <a:off x="1828800" y="2286000"/>
            <a:ext cx="1905000" cy="76200"/>
          </a:xfrm>
          <a:prstGeom prst="line">
            <a:avLst/>
          </a:prstGeom>
          <a:noFill/>
          <a:ln w="47625">
            <a:solidFill>
              <a:srgbClr val="FF0000"/>
            </a:solidFill>
            <a:miter lim="800000"/>
            <a:headEnd/>
            <a:tailEnd type="triangle" w="med" len="med"/>
          </a:ln>
        </p:spPr>
        <p:txBody>
          <a:bodyPr wrap="none"/>
          <a:lstStyle/>
          <a:p>
            <a:endParaRPr lang="en-US"/>
          </a:p>
        </p:txBody>
      </p:sp>
      <p:sp>
        <p:nvSpPr>
          <p:cNvPr id="48136" name="Line 20"/>
          <p:cNvSpPr>
            <a:spLocks noChangeShapeType="1"/>
          </p:cNvSpPr>
          <p:nvPr/>
        </p:nvSpPr>
        <p:spPr bwMode="auto">
          <a:xfrm flipH="1">
            <a:off x="3200400" y="3526551"/>
            <a:ext cx="914400" cy="435849"/>
          </a:xfrm>
          <a:prstGeom prst="line">
            <a:avLst/>
          </a:prstGeom>
          <a:noFill/>
          <a:ln w="47625">
            <a:solidFill>
              <a:srgbClr val="FF0000"/>
            </a:solidFill>
            <a:miter lim="800000"/>
            <a:headEnd/>
            <a:tailEnd type="triangle" w="med" len="med"/>
          </a:ln>
        </p:spPr>
        <p:txBody>
          <a:bodyPr wrap="none"/>
          <a:lstStyle/>
          <a:p>
            <a:endParaRPr lang="en-US"/>
          </a:p>
        </p:txBody>
      </p:sp>
      <p:sp>
        <p:nvSpPr>
          <p:cNvPr id="48138" name="Line 23"/>
          <p:cNvSpPr>
            <a:spLocks noChangeShapeType="1"/>
          </p:cNvSpPr>
          <p:nvPr/>
        </p:nvSpPr>
        <p:spPr bwMode="auto">
          <a:xfrm flipH="1">
            <a:off x="3200400" y="4299992"/>
            <a:ext cx="1367118" cy="115003"/>
          </a:xfrm>
          <a:prstGeom prst="line">
            <a:avLst/>
          </a:prstGeom>
          <a:noFill/>
          <a:ln w="47625">
            <a:solidFill>
              <a:srgbClr val="FF0000"/>
            </a:solidFill>
            <a:miter lim="800000"/>
            <a:headEnd/>
            <a:tailEnd type="triangle" w="med" len="med"/>
          </a:ln>
        </p:spPr>
        <p:txBody>
          <a:bodyPr wrap="none"/>
          <a:lstStyle/>
          <a:p>
            <a:endParaRPr lang="en-US"/>
          </a:p>
        </p:txBody>
      </p:sp>
      <p:sp>
        <p:nvSpPr>
          <p:cNvPr id="48139" name="Line 24"/>
          <p:cNvSpPr>
            <a:spLocks noChangeShapeType="1"/>
          </p:cNvSpPr>
          <p:nvPr/>
        </p:nvSpPr>
        <p:spPr bwMode="auto">
          <a:xfrm flipH="1" flipV="1">
            <a:off x="3200400" y="5024596"/>
            <a:ext cx="941294" cy="523220"/>
          </a:xfrm>
          <a:prstGeom prst="line">
            <a:avLst/>
          </a:prstGeom>
          <a:noFill/>
          <a:ln w="47625">
            <a:solidFill>
              <a:srgbClr val="FF0000"/>
            </a:solidFill>
            <a:miter lim="800000"/>
            <a:headEnd/>
            <a:tailEnd type="triangle" w="med" len="med"/>
          </a:ln>
        </p:spPr>
        <p:txBody>
          <a:bodyPr wrap="none"/>
          <a:lstStyle/>
          <a:p>
            <a:endParaRPr lang="en-US"/>
          </a:p>
        </p:txBody>
      </p:sp>
      <p:sp>
        <p:nvSpPr>
          <p:cNvPr id="48137" name="Text Box 21"/>
          <p:cNvSpPr txBox="1">
            <a:spLocks noChangeArrowheads="1"/>
          </p:cNvSpPr>
          <p:nvPr/>
        </p:nvSpPr>
        <p:spPr bwMode="auto">
          <a:xfrm>
            <a:off x="4103362" y="3398608"/>
            <a:ext cx="5040637" cy="523220"/>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2800" dirty="0">
                <a:solidFill>
                  <a:srgbClr val="FF3300"/>
                </a:solidFill>
              </a:rPr>
              <a:t>Choose level (next slide)</a:t>
            </a:r>
          </a:p>
        </p:txBody>
      </p:sp>
    </p:spTree>
    <p:extLst>
      <p:ext uri="{BB962C8B-B14F-4D97-AF65-F5344CB8AC3E}">
        <p14:creationId xmlns:p14="http://schemas.microsoft.com/office/powerpoint/2010/main" val="2558378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336550" y="457200"/>
            <a:ext cx="8686800" cy="646331"/>
          </a:xfrm>
        </p:spPr>
        <p:txBody>
          <a:bodyPr/>
          <a:lstStyle/>
          <a:p>
            <a:pPr eaLnBrk="1" hangingPunct="1">
              <a:defRPr/>
            </a:pPr>
            <a:r>
              <a:rPr lang="en-US" sz="3600" b="1" dirty="0">
                <a:effectLst>
                  <a:outerShdw blurRad="38100" dist="38100" dir="2700000" algn="tl">
                    <a:srgbClr val="000000"/>
                  </a:outerShdw>
                </a:effectLst>
              </a:rPr>
              <a:t>3 Levels of Technical Complexity</a:t>
            </a:r>
          </a:p>
        </p:txBody>
      </p:sp>
      <p:sp>
        <p:nvSpPr>
          <p:cNvPr id="171012" name="Rectangle 4"/>
          <p:cNvSpPr>
            <a:spLocks noGrp="1" noChangeArrowheads="1"/>
          </p:cNvSpPr>
          <p:nvPr>
            <p:ph type="body" idx="1"/>
          </p:nvPr>
        </p:nvSpPr>
        <p:spPr>
          <a:xfrm>
            <a:off x="0" y="1905000"/>
            <a:ext cx="9023350" cy="4953000"/>
          </a:xfrm>
        </p:spPr>
        <p:txBody>
          <a:bodyPr/>
          <a:lstStyle/>
          <a:p>
            <a:pPr eaLnBrk="1" hangingPunct="1">
              <a:defRPr/>
            </a:pPr>
            <a:r>
              <a:rPr lang="en-US" sz="2000" b="1" dirty="0">
                <a:cs typeface="Times New Roman" pitchFamily="18" charset="0"/>
              </a:rPr>
              <a:t>Tier I: Analyst, System Design, Programming: </a:t>
            </a:r>
            <a:br>
              <a:rPr lang="en-US" sz="2000" b="1" dirty="0">
                <a:cs typeface="Times New Roman" pitchFamily="18" charset="0"/>
              </a:rPr>
            </a:br>
            <a:r>
              <a:rPr lang="en-US" sz="2000" dirty="0">
                <a:cs typeface="Times New Roman" pitchFamily="18" charset="0"/>
              </a:rPr>
              <a:t>Typical tasks include database design or management, documentation or analysis of functional requirements, application design and evaluation, implementation management, and system administration.  = </a:t>
            </a:r>
            <a:r>
              <a:rPr lang="en-US" sz="2000" b="1" dirty="0">
                <a:solidFill>
                  <a:srgbClr val="FF3300"/>
                </a:solidFill>
                <a:effectLst>
                  <a:outerShdw blurRad="38100" dist="38100" dir="2700000" algn="tl">
                    <a:srgbClr val="000000"/>
                  </a:outerShdw>
                </a:effectLst>
                <a:cs typeface="Times New Roman" pitchFamily="18" charset="0"/>
              </a:rPr>
              <a:t>25 Points Per Year</a:t>
            </a:r>
          </a:p>
          <a:p>
            <a:pPr eaLnBrk="1" hangingPunct="1">
              <a:defRPr/>
            </a:pPr>
            <a:r>
              <a:rPr lang="en-US" sz="2000" b="1" dirty="0">
                <a:cs typeface="Times New Roman" pitchFamily="18" charset="0"/>
              </a:rPr>
              <a:t>Tier II: Data Compilation, Data Maintenance, Teaching:</a:t>
            </a:r>
            <a:br>
              <a:rPr lang="en-US" sz="2000" b="1" dirty="0">
                <a:cs typeface="Times New Roman" pitchFamily="18" charset="0"/>
              </a:rPr>
            </a:br>
            <a:r>
              <a:rPr lang="en-US" sz="2000" dirty="0">
                <a:cs typeface="Times New Roman" pitchFamily="18" charset="0"/>
              </a:rPr>
              <a:t>Typical tasks include editing data, map composition, report generation, database maintenance, data validation, instructional training, and teaching. = </a:t>
            </a:r>
            <a:r>
              <a:rPr lang="en-US" sz="2000" b="1" dirty="0">
                <a:solidFill>
                  <a:srgbClr val="FF3300"/>
                </a:solidFill>
                <a:effectLst>
                  <a:outerShdw blurRad="38100" dist="38100" dir="2700000" algn="tl">
                    <a:srgbClr val="000000"/>
                  </a:outerShdw>
                </a:effectLst>
                <a:cs typeface="Times New Roman" pitchFamily="18" charset="0"/>
              </a:rPr>
              <a:t>15 Points Per Year</a:t>
            </a:r>
          </a:p>
          <a:p>
            <a:pPr eaLnBrk="1" hangingPunct="1">
              <a:defRPr/>
            </a:pPr>
            <a:r>
              <a:rPr lang="en-US" sz="2000" b="1" dirty="0">
                <a:cs typeface="Times New Roman" pitchFamily="18" charset="0"/>
              </a:rPr>
              <a:t>Tier III: GIS User: </a:t>
            </a:r>
            <a:br>
              <a:rPr lang="en-US" sz="2000" b="1" dirty="0">
                <a:cs typeface="Times New Roman" pitchFamily="18" charset="0"/>
              </a:rPr>
            </a:br>
            <a:r>
              <a:rPr lang="en-US" sz="2000" dirty="0">
                <a:cs typeface="Times New Roman" pitchFamily="18" charset="0"/>
              </a:rPr>
              <a:t>Typical tasks include utilization of applications involving geospatial technologies.  Candidates may be involved in managing or coordinating GIS, but not involved in the technical implementation of GIS. = </a:t>
            </a:r>
            <a:r>
              <a:rPr lang="en-US" sz="2000" b="1" dirty="0">
                <a:solidFill>
                  <a:srgbClr val="FF3300"/>
                </a:solidFill>
                <a:effectLst>
                  <a:outerShdw blurRad="38100" dist="38100" dir="2700000" algn="tl">
                    <a:srgbClr val="000000"/>
                  </a:outerShdw>
                </a:effectLst>
                <a:cs typeface="Times New Roman" pitchFamily="18" charset="0"/>
              </a:rPr>
              <a:t>10 Points Per Year</a:t>
            </a:r>
          </a:p>
          <a:p>
            <a:pPr eaLnBrk="1" hangingPunct="1">
              <a:defRPr/>
            </a:pPr>
            <a:endParaRPr lang="en-US" sz="2000" b="1" dirty="0">
              <a:solidFill>
                <a:srgbClr val="FF3300"/>
              </a:solidFill>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1741591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871538" y="465138"/>
            <a:ext cx="8162925" cy="1158875"/>
          </a:xfrm>
        </p:spPr>
        <p:txBody>
          <a:bodyPr/>
          <a:lstStyle/>
          <a:p>
            <a:pPr eaLnBrk="1" hangingPunct="1">
              <a:defRPr/>
            </a:pPr>
            <a:r>
              <a:rPr lang="en-US" sz="3500" b="1" dirty="0">
                <a:effectLst>
                  <a:outerShdw blurRad="38100" dist="38100" dir="2700000" algn="tl">
                    <a:srgbClr val="000000"/>
                  </a:outerShdw>
                </a:effectLst>
              </a:rPr>
              <a:t>Full Time Equivalent Percentages (% FTE)</a:t>
            </a:r>
          </a:p>
        </p:txBody>
      </p:sp>
      <p:sp>
        <p:nvSpPr>
          <p:cNvPr id="49155" name="Rectangle 3"/>
          <p:cNvSpPr>
            <a:spLocks noGrp="1" noChangeArrowheads="1"/>
          </p:cNvSpPr>
          <p:nvPr>
            <p:ph type="body" idx="1"/>
          </p:nvPr>
        </p:nvSpPr>
        <p:spPr>
          <a:xfrm>
            <a:off x="912813" y="1905000"/>
            <a:ext cx="8110537" cy="3124200"/>
          </a:xfrm>
        </p:spPr>
        <p:txBody>
          <a:bodyPr/>
          <a:lstStyle/>
          <a:p>
            <a:pPr eaLnBrk="1" hangingPunct="1"/>
            <a:r>
              <a:rPr lang="en-US" altLang="en-US" sz="2400" dirty="0">
                <a:latin typeface="Arial" pitchFamily="34" charset="0"/>
                <a:cs typeface="Arial" pitchFamily="34" charset="0"/>
              </a:rPr>
              <a:t>FTE% stands for Full Time Equivalent.  "%FTE" is the decimal portion of time credited towards a particular experience level and supported by the description of GIS related duties section.</a:t>
            </a:r>
            <a:r>
              <a:rPr lang="en-US" altLang="en-US" dirty="0">
                <a:latin typeface="Arial" pitchFamily="34" charset="0"/>
                <a:cs typeface="Arial" pitchFamily="34" charset="0"/>
              </a:rPr>
              <a:t>  </a:t>
            </a:r>
          </a:p>
        </p:txBody>
      </p:sp>
      <p:pic>
        <p:nvPicPr>
          <p:cNvPr id="49156" name="Picture 12"/>
          <p:cNvPicPr>
            <a:picLocks noChangeAspect="1" noChangeArrowheads="1"/>
          </p:cNvPicPr>
          <p:nvPr/>
        </p:nvPicPr>
        <p:blipFill>
          <a:blip r:embed="rId2" cstate="print"/>
          <a:srcRect/>
          <a:stretch>
            <a:fillRect/>
          </a:stretch>
        </p:blipFill>
        <p:spPr bwMode="auto">
          <a:xfrm>
            <a:off x="2286000" y="3886200"/>
            <a:ext cx="4667250" cy="2667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590800" y="3657600"/>
          <a:ext cx="5029200" cy="2895602"/>
        </p:xfrm>
        <a:graphic>
          <a:graphicData uri="http://schemas.openxmlformats.org/drawingml/2006/table">
            <a:tbl>
              <a:tblPr/>
              <a:tblGrid>
                <a:gridCol w="3688080">
                  <a:extLst>
                    <a:ext uri="{9D8B030D-6E8A-4147-A177-3AD203B41FA5}">
                      <a16:colId xmlns:a16="http://schemas.microsoft.com/office/drawing/2014/main" val="20000"/>
                    </a:ext>
                  </a:extLst>
                </a:gridCol>
                <a:gridCol w="1341120">
                  <a:extLst>
                    <a:ext uri="{9D8B030D-6E8A-4147-A177-3AD203B41FA5}">
                      <a16:colId xmlns:a16="http://schemas.microsoft.com/office/drawing/2014/main" val="20001"/>
                    </a:ext>
                  </a:extLst>
                </a:gridCol>
              </a:tblGrid>
              <a:tr h="627844">
                <a:tc>
                  <a:txBody>
                    <a:bodyPr/>
                    <a:lstStyle/>
                    <a:p>
                      <a:pPr marL="0" marR="0" algn="ctr">
                        <a:spcBef>
                          <a:spcPts val="0"/>
                        </a:spcBef>
                        <a:spcAft>
                          <a:spcPts val="0"/>
                        </a:spcAft>
                      </a:pPr>
                      <a:r>
                        <a:rPr lang="en-US" sz="1200" baseline="0" dirty="0">
                          <a:latin typeface="Arial"/>
                          <a:ea typeface="Times New Roman"/>
                          <a:cs typeface="Times New Roman"/>
                        </a:rPr>
                        <a:t>Experience</a:t>
                      </a:r>
                      <a:r>
                        <a:rPr lang="en-US" sz="1200" dirty="0">
                          <a:latin typeface="Arial"/>
                          <a:ea typeface="Times New Roman"/>
                          <a:cs typeface="Times New Roman"/>
                        </a:rPr>
                        <a:t> Level</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dirty="0">
                          <a:latin typeface="Arial"/>
                          <a:ea typeface="Times New Roman"/>
                          <a:cs typeface="Times New Roman"/>
                        </a:rPr>
                        <a:t>% Full Time Equiv.</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550999">
                <a:tc>
                  <a:txBody>
                    <a:bodyPr/>
                    <a:lstStyle/>
                    <a:p>
                      <a:pPr marL="0" marR="0">
                        <a:spcBef>
                          <a:spcPts val="0"/>
                        </a:spcBef>
                        <a:spcAft>
                          <a:spcPts val="0"/>
                        </a:spcAft>
                      </a:pPr>
                      <a:r>
                        <a:rPr lang="en-US" sz="1200">
                          <a:latin typeface="Arial"/>
                          <a:ea typeface="Times New Roman"/>
                          <a:cs typeface="Times New Roman"/>
                        </a:rPr>
                        <a:t>Tier 1 - GIS Programmer or Similar</a:t>
                      </a:r>
                      <a:endParaRPr lang="en-US" sz="120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dirty="0">
                          <a:latin typeface="Arial"/>
                          <a:ea typeface="Times New Roman"/>
                          <a:cs typeface="Times New Roman"/>
                        </a:rPr>
                        <a:t>.70</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572253">
                <a:tc>
                  <a:txBody>
                    <a:bodyPr/>
                    <a:lstStyle/>
                    <a:p>
                      <a:pPr marL="0" marR="0">
                        <a:spcBef>
                          <a:spcPts val="0"/>
                        </a:spcBef>
                        <a:spcAft>
                          <a:spcPts val="0"/>
                        </a:spcAft>
                      </a:pPr>
                      <a:r>
                        <a:rPr lang="en-US" sz="1200" dirty="0">
                          <a:latin typeface="Arial"/>
                          <a:ea typeface="Times New Roman"/>
                          <a:cs typeface="Times New Roman"/>
                        </a:rPr>
                        <a:t>Tier 2 - GIS Technician, Educator or Similar</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dirty="0">
                          <a:latin typeface="Arial"/>
                          <a:ea typeface="Times New Roman"/>
                          <a:cs typeface="Times New Roman"/>
                        </a:rPr>
                        <a:t>.30</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2"/>
                  </a:ext>
                </a:extLst>
              </a:tr>
              <a:tr h="572253">
                <a:tc>
                  <a:txBody>
                    <a:bodyPr/>
                    <a:lstStyle/>
                    <a:p>
                      <a:pPr marL="0" marR="0">
                        <a:spcBef>
                          <a:spcPts val="0"/>
                        </a:spcBef>
                        <a:spcAft>
                          <a:spcPts val="0"/>
                        </a:spcAft>
                      </a:pPr>
                      <a:r>
                        <a:rPr lang="en-US" sz="1200">
                          <a:latin typeface="Arial"/>
                          <a:ea typeface="Times New Roman"/>
                          <a:cs typeface="Times New Roman"/>
                        </a:rPr>
                        <a:t>Tier 3 - GIS User</a:t>
                      </a:r>
                      <a:endParaRPr lang="en-US" sz="120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endParaRPr lang="en-US" sz="1200" dirty="0">
                        <a:latin typeface="Arial"/>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3"/>
                  </a:ext>
                </a:extLst>
              </a:tr>
              <a:tr h="572253">
                <a:tc>
                  <a:txBody>
                    <a:bodyPr/>
                    <a:lstStyle/>
                    <a:p>
                      <a:pPr marL="0" marR="0">
                        <a:spcBef>
                          <a:spcPts val="0"/>
                        </a:spcBef>
                        <a:spcAft>
                          <a:spcPts val="0"/>
                        </a:spcAft>
                      </a:pPr>
                      <a:r>
                        <a:rPr lang="en-US" sz="1200" dirty="0">
                          <a:latin typeface="Arial"/>
                          <a:ea typeface="Times New Roman"/>
                          <a:cs typeface="Times New Roman"/>
                        </a:rPr>
                        <a:t>Supervisory Bonus (“%FTE” cannot exceed 1.00)</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dirty="0">
                          <a:latin typeface="Arial"/>
                          <a:ea typeface="Times New Roman"/>
                          <a:cs typeface="Times New Roman"/>
                        </a:rPr>
                        <a:t>.50</a:t>
                      </a:r>
                      <a:endParaRPr lang="en-US" sz="120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4"/>
                  </a:ext>
                </a:extLst>
              </a:tr>
            </a:tbl>
          </a:graphicData>
        </a:graphic>
      </p:graphicFrame>
      <p:sp>
        <p:nvSpPr>
          <p:cNvPr id="180226" name="Rectangle 2"/>
          <p:cNvSpPr>
            <a:spLocks noGrp="1" noChangeArrowheads="1"/>
          </p:cNvSpPr>
          <p:nvPr>
            <p:ph type="title"/>
          </p:nvPr>
        </p:nvSpPr>
        <p:spPr>
          <a:xfrm>
            <a:off x="871538" y="465138"/>
            <a:ext cx="8162925" cy="1158875"/>
          </a:xfrm>
        </p:spPr>
        <p:txBody>
          <a:bodyPr/>
          <a:lstStyle/>
          <a:p>
            <a:pPr eaLnBrk="1" hangingPunct="1">
              <a:defRPr/>
            </a:pPr>
            <a:r>
              <a:rPr lang="en-US" sz="3500" b="1">
                <a:effectLst>
                  <a:outerShdw blurRad="38100" dist="38100" dir="2700000" algn="tl">
                    <a:srgbClr val="000000"/>
                  </a:outerShdw>
                </a:effectLst>
              </a:rPr>
              <a:t>Full Time Equivalent Percentages (% FTE)</a:t>
            </a:r>
          </a:p>
        </p:txBody>
      </p:sp>
      <p:sp>
        <p:nvSpPr>
          <p:cNvPr id="50199" name="Rectangle 3"/>
          <p:cNvSpPr>
            <a:spLocks noGrp="1" noChangeArrowheads="1"/>
          </p:cNvSpPr>
          <p:nvPr>
            <p:ph type="body" idx="1"/>
          </p:nvPr>
        </p:nvSpPr>
        <p:spPr/>
        <p:txBody>
          <a:bodyPr/>
          <a:lstStyle/>
          <a:p>
            <a:pPr eaLnBrk="1" hangingPunct="1"/>
            <a:r>
              <a:rPr lang="en-US" altLang="en-US" sz="1800" dirty="0"/>
              <a:t>FTE% </a:t>
            </a:r>
            <a:r>
              <a:rPr lang="en-US" altLang="en-US" sz="1800" dirty="0" err="1"/>
              <a:t>Example:</a:t>
            </a:r>
            <a:r>
              <a:rPr lang="en-US" altLang="en-US" sz="1800" dirty="0" err="1">
                <a:latin typeface="Arial" pitchFamily="34" charset="0"/>
                <a:cs typeface="Arial" pitchFamily="34" charset="0"/>
              </a:rPr>
              <a:t>in</a:t>
            </a:r>
            <a:r>
              <a:rPr lang="en-US" altLang="en-US" sz="1800" dirty="0">
                <a:latin typeface="Arial" pitchFamily="34" charset="0"/>
                <a:cs typeface="Arial" pitchFamily="34" charset="0"/>
              </a:rPr>
              <a:t> a GIS shop, an applicant might spend 70% of their time doing application development and system maintenance and 30% of their time doing data maintenance and update.  It would be appropriate for the applicant to record .7 for "GIS Programmer or Similar" and .3 for "GIS Technician or Similar". Also, bonus points are awarded if they have supervisory responsibilities </a:t>
            </a:r>
          </a:p>
        </p:txBody>
      </p:sp>
      <p:sp>
        <p:nvSpPr>
          <p:cNvPr id="50200" name="Oval 9"/>
          <p:cNvSpPr>
            <a:spLocks noChangeArrowheads="1"/>
          </p:cNvSpPr>
          <p:nvPr/>
        </p:nvSpPr>
        <p:spPr bwMode="auto">
          <a:xfrm>
            <a:off x="6477000" y="3352800"/>
            <a:ext cx="1219200" cy="3200400"/>
          </a:xfrm>
          <a:prstGeom prst="ellipse">
            <a:avLst/>
          </a:prstGeom>
          <a:noFill/>
          <a:ln w="47625">
            <a:solidFill>
              <a:srgbClr val="FF0000"/>
            </a:solidFill>
            <a:miter lim="800000"/>
            <a:headEnd/>
            <a:tailEnd/>
          </a:ln>
        </p:spPr>
        <p:txBody>
          <a:bodyPr wrap="none" anchor="ctr"/>
          <a:lstStyle/>
          <a:p>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304800" y="1905000"/>
            <a:ext cx="8718550" cy="4191000"/>
          </a:xfrm>
        </p:spPr>
        <p:txBody>
          <a:bodyPr/>
          <a:lstStyle/>
          <a:p>
            <a:pPr eaLnBrk="1" hangingPunct="1"/>
            <a:r>
              <a:rPr lang="en-US" altLang="en-US" sz="2200">
                <a:latin typeface="Arial" pitchFamily="34" charset="0"/>
                <a:cs typeface="Arial" pitchFamily="34" charset="0"/>
              </a:rPr>
              <a:t>In most cases, values entered in "%FTE" will sum to 1.  In cases where sales, an academic internship or part-time research is involved, the values in "%FTE" should sum to the appropriate proportion (e.g.: .4 for a half-time graduate research assistant, as appropriate).  </a:t>
            </a:r>
            <a:endParaRPr lang="en-US" altLang="en-US" sz="2200"/>
          </a:p>
        </p:txBody>
      </p:sp>
      <p:sp>
        <p:nvSpPr>
          <p:cNvPr id="181252" name="Rectangle 4"/>
          <p:cNvSpPr>
            <a:spLocks noGrp="1" noChangeArrowheads="1"/>
          </p:cNvSpPr>
          <p:nvPr>
            <p:ph type="title"/>
          </p:nvPr>
        </p:nvSpPr>
        <p:spPr>
          <a:xfrm>
            <a:off x="871538" y="465138"/>
            <a:ext cx="8162925" cy="1158875"/>
          </a:xfrm>
        </p:spPr>
        <p:txBody>
          <a:bodyPr/>
          <a:lstStyle/>
          <a:p>
            <a:pPr eaLnBrk="1" hangingPunct="1">
              <a:defRPr/>
            </a:pPr>
            <a:r>
              <a:rPr lang="en-US" sz="3500" b="1" dirty="0">
                <a:effectLst>
                  <a:outerShdw blurRad="38100" dist="38100" dir="2700000" algn="tl">
                    <a:srgbClr val="000000"/>
                  </a:outerShdw>
                </a:effectLst>
              </a:rPr>
              <a:t>Full Time Equivalent Percentages (% FTE)</a:t>
            </a:r>
          </a:p>
        </p:txBody>
      </p:sp>
      <p:graphicFrame>
        <p:nvGraphicFramePr>
          <p:cNvPr id="8" name="Table 7"/>
          <p:cNvGraphicFramePr>
            <a:graphicFrameLocks noGrp="1"/>
          </p:cNvGraphicFramePr>
          <p:nvPr/>
        </p:nvGraphicFramePr>
        <p:xfrm>
          <a:off x="2667000" y="4038600"/>
          <a:ext cx="4800600" cy="2819400"/>
        </p:xfrm>
        <a:graphic>
          <a:graphicData uri="http://schemas.openxmlformats.org/drawingml/2006/table">
            <a:tbl>
              <a:tblPr/>
              <a:tblGrid>
                <a:gridCol w="3520440">
                  <a:extLst>
                    <a:ext uri="{9D8B030D-6E8A-4147-A177-3AD203B41FA5}">
                      <a16:colId xmlns:a16="http://schemas.microsoft.com/office/drawing/2014/main" val="20000"/>
                    </a:ext>
                  </a:extLst>
                </a:gridCol>
                <a:gridCol w="1280160">
                  <a:extLst>
                    <a:ext uri="{9D8B030D-6E8A-4147-A177-3AD203B41FA5}">
                      <a16:colId xmlns:a16="http://schemas.microsoft.com/office/drawing/2014/main" val="20001"/>
                    </a:ext>
                  </a:extLst>
                </a:gridCol>
              </a:tblGrid>
              <a:tr h="611321">
                <a:tc>
                  <a:txBody>
                    <a:bodyPr/>
                    <a:lstStyle/>
                    <a:p>
                      <a:pPr marL="0" marR="0" algn="ctr">
                        <a:spcBef>
                          <a:spcPts val="0"/>
                        </a:spcBef>
                        <a:spcAft>
                          <a:spcPts val="0"/>
                        </a:spcAft>
                      </a:pPr>
                      <a:r>
                        <a:rPr lang="en-US" sz="1200" baseline="0" dirty="0">
                          <a:latin typeface="Arial"/>
                          <a:ea typeface="Times New Roman"/>
                          <a:cs typeface="Times New Roman"/>
                        </a:rPr>
                        <a:t>Experience Level</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baseline="0" dirty="0">
                          <a:latin typeface="Arial"/>
                          <a:ea typeface="Times New Roman"/>
                          <a:cs typeface="Times New Roman"/>
                        </a:rPr>
                        <a:t>% Full Time Equiv.</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536497">
                <a:tc>
                  <a:txBody>
                    <a:bodyPr/>
                    <a:lstStyle/>
                    <a:p>
                      <a:pPr marL="0" marR="0">
                        <a:spcBef>
                          <a:spcPts val="0"/>
                        </a:spcBef>
                        <a:spcAft>
                          <a:spcPts val="0"/>
                        </a:spcAft>
                      </a:pPr>
                      <a:r>
                        <a:rPr lang="en-US" sz="1200" baseline="0" dirty="0">
                          <a:latin typeface="Arial"/>
                          <a:ea typeface="Times New Roman"/>
                          <a:cs typeface="Times New Roman"/>
                        </a:rPr>
                        <a:t>Tier 1 - GIS Programmer or Similar</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endParaRPr lang="en-US" sz="1200" baseline="0" dirty="0">
                        <a:latin typeface="Arial"/>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557194">
                <a:tc>
                  <a:txBody>
                    <a:bodyPr/>
                    <a:lstStyle/>
                    <a:p>
                      <a:pPr marL="0" marR="0">
                        <a:spcBef>
                          <a:spcPts val="0"/>
                        </a:spcBef>
                        <a:spcAft>
                          <a:spcPts val="0"/>
                        </a:spcAft>
                      </a:pPr>
                      <a:r>
                        <a:rPr lang="en-US" sz="1200" baseline="0" dirty="0">
                          <a:latin typeface="Arial"/>
                          <a:ea typeface="Times New Roman"/>
                          <a:cs typeface="Times New Roman"/>
                        </a:rPr>
                        <a:t>Tier 2 - GIS Technician, Educator or Similar</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baseline="0" dirty="0">
                          <a:latin typeface="Arial"/>
                          <a:ea typeface="Times New Roman"/>
                          <a:cs typeface="Times New Roman"/>
                        </a:rPr>
                        <a:t>.20</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2"/>
                  </a:ext>
                </a:extLst>
              </a:tr>
              <a:tr h="557194">
                <a:tc>
                  <a:txBody>
                    <a:bodyPr/>
                    <a:lstStyle/>
                    <a:p>
                      <a:pPr marL="0" marR="0">
                        <a:spcBef>
                          <a:spcPts val="0"/>
                        </a:spcBef>
                        <a:spcAft>
                          <a:spcPts val="0"/>
                        </a:spcAft>
                      </a:pPr>
                      <a:r>
                        <a:rPr lang="en-US" sz="1200" baseline="0" dirty="0">
                          <a:latin typeface="Arial"/>
                          <a:ea typeface="Times New Roman"/>
                          <a:cs typeface="Times New Roman"/>
                        </a:rPr>
                        <a:t>Tier 3 - GIS User</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lgn="ctr">
                        <a:spcBef>
                          <a:spcPts val="0"/>
                        </a:spcBef>
                        <a:spcAft>
                          <a:spcPts val="0"/>
                        </a:spcAft>
                      </a:pPr>
                      <a:r>
                        <a:rPr lang="en-US" sz="1200" baseline="0" dirty="0">
                          <a:latin typeface="Arial"/>
                          <a:ea typeface="Times New Roman"/>
                          <a:cs typeface="Times New Roman"/>
                        </a:rPr>
                        <a:t>.20</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3"/>
                  </a:ext>
                </a:extLst>
              </a:tr>
              <a:tr h="557194">
                <a:tc>
                  <a:txBody>
                    <a:bodyPr/>
                    <a:lstStyle/>
                    <a:p>
                      <a:pPr marL="0" marR="0">
                        <a:spcBef>
                          <a:spcPts val="0"/>
                        </a:spcBef>
                        <a:spcAft>
                          <a:spcPts val="0"/>
                        </a:spcAft>
                      </a:pPr>
                      <a:r>
                        <a:rPr lang="en-US" sz="1200" baseline="0" dirty="0">
                          <a:latin typeface="Arial"/>
                          <a:ea typeface="Times New Roman"/>
                          <a:cs typeface="Times New Roman"/>
                        </a:rPr>
                        <a:t>Supervisory Bonus (“%FTE” cannot exceed 1.00)</a:t>
                      </a:r>
                      <a:endParaRPr lang="en-US" sz="1200" baseline="0" dirty="0">
                        <a:latin typeface="Times New Roman"/>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tc>
                  <a:txBody>
                    <a:bodyPr/>
                    <a:lstStyle/>
                    <a:p>
                      <a:pPr marL="0" marR="0">
                        <a:spcBef>
                          <a:spcPts val="0"/>
                        </a:spcBef>
                        <a:spcAft>
                          <a:spcPts val="0"/>
                        </a:spcAft>
                      </a:pPr>
                      <a:endParaRPr lang="en-US" sz="1200" baseline="0" dirty="0">
                        <a:latin typeface="Arial"/>
                        <a:ea typeface="Times New Roman"/>
                        <a:cs typeface="Times New Roman"/>
                      </a:endParaRPr>
                    </a:p>
                  </a:txBody>
                  <a:tcPr marL="68580" marR="68580"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4"/>
                  </a:ext>
                </a:extLst>
              </a:tr>
            </a:tbl>
          </a:graphicData>
        </a:graphic>
      </p:graphicFrame>
      <p:sp>
        <p:nvSpPr>
          <p:cNvPr id="51224" name="Oval 12"/>
          <p:cNvSpPr>
            <a:spLocks noChangeArrowheads="1"/>
          </p:cNvSpPr>
          <p:nvPr/>
        </p:nvSpPr>
        <p:spPr bwMode="auto">
          <a:xfrm>
            <a:off x="6172200" y="3657600"/>
            <a:ext cx="1524000" cy="3200400"/>
          </a:xfrm>
          <a:prstGeom prst="ellipse">
            <a:avLst/>
          </a:prstGeom>
          <a:noFill/>
          <a:ln w="47625">
            <a:solidFill>
              <a:srgbClr val="FF0000"/>
            </a:solidFill>
            <a:miter lim="800000"/>
            <a:headEnd/>
            <a:tailEnd/>
          </a:ln>
        </p:spPr>
        <p:txBody>
          <a:bodyPr wrap="none" anchor="ctr"/>
          <a:lstStyle/>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09600" y="533400"/>
            <a:ext cx="8162925" cy="769937"/>
          </a:xfrm>
        </p:spPr>
        <p:txBody>
          <a:bodyPr/>
          <a:lstStyle/>
          <a:p>
            <a:pPr eaLnBrk="1" hangingPunct="1">
              <a:defRPr/>
            </a:pPr>
            <a:r>
              <a:rPr lang="en-US" b="1" dirty="0">
                <a:effectLst>
                  <a:outerShdw blurRad="38100" dist="38100" dir="2700000" algn="tl">
                    <a:srgbClr val="000000"/>
                  </a:outerShdw>
                </a:effectLst>
              </a:rPr>
              <a:t>The Certification Process</a:t>
            </a:r>
          </a:p>
        </p:txBody>
      </p:sp>
      <p:sp>
        <p:nvSpPr>
          <p:cNvPr id="10243" name="Rectangle 3"/>
          <p:cNvSpPr>
            <a:spLocks noGrp="1" noChangeArrowheads="1"/>
          </p:cNvSpPr>
          <p:nvPr>
            <p:ph type="body" idx="1"/>
          </p:nvPr>
        </p:nvSpPr>
        <p:spPr>
          <a:xfrm>
            <a:off x="389591" y="1524000"/>
            <a:ext cx="8718550" cy="4191000"/>
          </a:xfrm>
        </p:spPr>
        <p:txBody>
          <a:bodyPr/>
          <a:lstStyle/>
          <a:p>
            <a:pPr eaLnBrk="1" hangingPunct="1">
              <a:buFont typeface="Wingdings" pitchFamily="2" charset="2"/>
              <a:buNone/>
            </a:pPr>
            <a:endParaRPr lang="en-US" altLang="en-US" dirty="0"/>
          </a:p>
          <a:p>
            <a:pPr eaLnBrk="1" hangingPunct="1"/>
            <a:r>
              <a:rPr lang="en-US" altLang="en-US" dirty="0"/>
              <a:t>Requires submission of a professional portfolio and successful passing of the </a:t>
            </a:r>
            <a:r>
              <a:rPr lang="en-US" i="0" dirty="0">
                <a:solidFill>
                  <a:srgbClr val="333333"/>
                </a:solidFill>
                <a:effectLst/>
                <a:latin typeface="Lato" panose="020F0502020204030203" pitchFamily="34" charset="0"/>
              </a:rPr>
              <a:t>GISCI Geospatial Core Technical Knowledge </a:t>
            </a:r>
            <a:r>
              <a:rPr lang="en-US" i="0" dirty="0" err="1">
                <a:solidFill>
                  <a:srgbClr val="333333"/>
                </a:solidFill>
                <a:effectLst/>
                <a:latin typeface="Lato" panose="020F0502020204030203" pitchFamily="34" charset="0"/>
              </a:rPr>
              <a:t>Exam</a:t>
            </a:r>
            <a:r>
              <a:rPr lang="en-US" i="0" baseline="30000" dirty="0" err="1">
                <a:solidFill>
                  <a:srgbClr val="333333"/>
                </a:solidFill>
                <a:effectLst/>
                <a:latin typeface="Lato" panose="020F0502020204030203" pitchFamily="34" charset="0"/>
              </a:rPr>
              <a:t>R</a:t>
            </a:r>
            <a:endParaRPr lang="en-US" altLang="en-US" baseline="30000" dirty="0"/>
          </a:p>
          <a:p>
            <a:pPr eaLnBrk="1" hangingPunct="1"/>
            <a:r>
              <a:rPr lang="en-US" altLang="en-US" dirty="0"/>
              <a:t>The portfolio requires completion of all three components (education, experience, &amp; contributions to the profession).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p:txBody>
          <a:bodyPr/>
          <a:lstStyle/>
          <a:p>
            <a:pPr eaLnBrk="1" hangingPunct="1"/>
            <a:r>
              <a:rPr lang="en-US" altLang="en-US" sz="2800" dirty="0"/>
              <a:t>Each employer will have its own entry.</a:t>
            </a:r>
          </a:p>
          <a:p>
            <a:pPr eaLnBrk="1" hangingPunct="1"/>
            <a:r>
              <a:rPr lang="en-US" altLang="en-US" sz="2800" dirty="0"/>
              <a:t>Only claim job experience related to geospatial activities.</a:t>
            </a:r>
          </a:p>
          <a:p>
            <a:pPr eaLnBrk="1" hangingPunct="1"/>
            <a:r>
              <a:rPr lang="en-US" altLang="en-US" sz="2800" dirty="0"/>
              <a:t>When describing Duties, be brief but thorough.  We have extensive experience understanding job descriptions from across all industries!</a:t>
            </a:r>
          </a:p>
        </p:txBody>
      </p:sp>
      <p:sp>
        <p:nvSpPr>
          <p:cNvPr id="432132" name="Rectangle 4"/>
          <p:cNvSpPr>
            <a:spLocks noGrp="1" noChangeArrowheads="1"/>
          </p:cNvSpPr>
          <p:nvPr>
            <p:ph type="title"/>
          </p:nvPr>
        </p:nvSpPr>
        <p:spPr>
          <a:xfrm>
            <a:off x="871538" y="454462"/>
            <a:ext cx="8162925" cy="1169551"/>
          </a:xfrm>
        </p:spPr>
        <p:txBody>
          <a:bodyPr/>
          <a:lstStyle/>
          <a:p>
            <a:pPr eaLnBrk="1" hangingPunct="1">
              <a:defRPr/>
            </a:pPr>
            <a:r>
              <a:rPr lang="en-US" sz="3500" b="1" dirty="0">
                <a:effectLst>
                  <a:outerShdw blurRad="38100" dist="38100" dir="2700000" algn="tl">
                    <a:srgbClr val="000000"/>
                  </a:outerShdw>
                </a:effectLst>
              </a:rPr>
              <a:t>Completing the Experience Professional Profiles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2" cstate="print"/>
          <a:srcRect/>
          <a:stretch>
            <a:fillRect/>
          </a:stretch>
        </p:blipFill>
        <p:spPr bwMode="auto">
          <a:xfrm>
            <a:off x="2438400" y="0"/>
            <a:ext cx="4918075" cy="6802438"/>
          </a:xfrm>
          <a:prstGeom prst="rect">
            <a:avLst/>
          </a:prstGeom>
          <a:noFill/>
          <a:ln w="9525">
            <a:noFill/>
            <a:miter lim="800000"/>
            <a:headEnd/>
            <a:tailEnd/>
          </a:ln>
        </p:spPr>
      </p:pic>
      <p:sp>
        <p:nvSpPr>
          <p:cNvPr id="55299" name="Text Box 3"/>
          <p:cNvSpPr txBox="1">
            <a:spLocks noChangeArrowheads="1"/>
          </p:cNvSpPr>
          <p:nvPr/>
        </p:nvSpPr>
        <p:spPr bwMode="auto">
          <a:xfrm>
            <a:off x="381000" y="533400"/>
            <a:ext cx="2209800" cy="1600200"/>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a:solidFill>
                  <a:srgbClr val="FF3300"/>
                </a:solidFill>
              </a:rPr>
              <a:t>The EXP: Experience Points Schedule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1030"/>
          <p:cNvPicPr>
            <a:picLocks noChangeAspect="1" noChangeArrowheads="1"/>
          </p:cNvPicPr>
          <p:nvPr/>
        </p:nvPicPr>
        <p:blipFill>
          <a:blip r:embed="rId2" cstate="print"/>
          <a:srcRect/>
          <a:stretch>
            <a:fillRect/>
          </a:stretch>
        </p:blipFill>
        <p:spPr bwMode="auto">
          <a:xfrm>
            <a:off x="1885950" y="85725"/>
            <a:ext cx="5372100" cy="6686550"/>
          </a:xfrm>
          <a:prstGeom prst="rect">
            <a:avLst/>
          </a:prstGeom>
          <a:noFill/>
          <a:ln w="9525">
            <a:noFill/>
            <a:miter lim="800000"/>
            <a:headEnd/>
            <a:tailEnd/>
          </a:ln>
        </p:spPr>
      </p:pic>
      <p:sp>
        <p:nvSpPr>
          <p:cNvPr id="56323" name="Text Box 1034"/>
          <p:cNvSpPr txBox="1">
            <a:spLocks noChangeArrowheads="1"/>
          </p:cNvSpPr>
          <p:nvPr/>
        </p:nvSpPr>
        <p:spPr bwMode="auto">
          <a:xfrm>
            <a:off x="304800" y="4191000"/>
            <a:ext cx="6172200" cy="523220"/>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2800" dirty="0">
                <a:solidFill>
                  <a:srgbClr val="FF3300"/>
                </a:solidFill>
              </a:rPr>
              <a:t>Example of an Experience Profile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a:xfrm>
            <a:off x="757237" y="298249"/>
            <a:ext cx="8162925" cy="1169551"/>
          </a:xfrm>
        </p:spPr>
        <p:txBody>
          <a:bodyPr/>
          <a:lstStyle/>
          <a:p>
            <a:pPr eaLnBrk="1" hangingPunct="1">
              <a:defRPr/>
            </a:pPr>
            <a:r>
              <a:rPr lang="en-US" sz="3500" b="1" dirty="0">
                <a:effectLst>
                  <a:outerShdw blurRad="38100" dist="38100" dir="2700000" algn="tl">
                    <a:srgbClr val="000000"/>
                  </a:outerShdw>
                </a:effectLst>
              </a:rPr>
              <a:t>Completing the Supervisory Bonus</a:t>
            </a:r>
          </a:p>
        </p:txBody>
      </p:sp>
      <p:sp>
        <p:nvSpPr>
          <p:cNvPr id="2" name="TextBox 1">
            <a:extLst>
              <a:ext uri="{FF2B5EF4-FFF2-40B4-BE49-F238E27FC236}">
                <a16:creationId xmlns:a16="http://schemas.microsoft.com/office/drawing/2014/main" id="{940607EA-4F12-C0E0-94B2-27C7AE9C7DAD}"/>
              </a:ext>
            </a:extLst>
          </p:cNvPr>
          <p:cNvSpPr txBox="1"/>
          <p:nvPr/>
        </p:nvSpPr>
        <p:spPr>
          <a:xfrm>
            <a:off x="838200" y="2286000"/>
            <a:ext cx="7848600" cy="3046988"/>
          </a:xfrm>
          <a:prstGeom prst="rect">
            <a:avLst/>
          </a:prstGeom>
          <a:noFill/>
        </p:spPr>
        <p:txBody>
          <a:bodyPr wrap="square" rtlCol="0">
            <a:spAutoFit/>
          </a:bodyPr>
          <a:lstStyle/>
          <a:p>
            <a:pPr marL="342900" indent="-342900">
              <a:buFont typeface="Wingdings" panose="05000000000000000000" pitchFamily="2" charset="2"/>
              <a:buChar char="§"/>
            </a:pPr>
            <a:r>
              <a:rPr lang="en-US" b="0" i="0" dirty="0">
                <a:solidFill>
                  <a:srgbClr val="222222"/>
                </a:solidFill>
                <a:effectLst/>
                <a:latin typeface="Arial" panose="020B0604020202020204" pitchFamily="34" charset="0"/>
              </a:rPr>
              <a:t>In order to get full credit for Supervisory Bonus points, you will need to create a 2nd instance of the employer and time period of employment, then list the Supervisory Tier by itself.</a:t>
            </a:r>
          </a:p>
          <a:p>
            <a:pPr marL="342900" indent="-342900">
              <a:buFont typeface="Wingdings" panose="05000000000000000000" pitchFamily="2" charset="2"/>
              <a:buChar char="§"/>
            </a:pPr>
            <a:r>
              <a:rPr lang="en-US" dirty="0">
                <a:solidFill>
                  <a:srgbClr val="222222"/>
                </a:solidFill>
                <a:latin typeface="Arial" panose="020B0604020202020204" pitchFamily="34" charset="0"/>
              </a:rPr>
              <a:t>Supervising can be in addition to, or independent of, other geospatial work.  You can be a GIS Supervisory with other non-GIS tasks to gain these points. </a:t>
            </a:r>
            <a:endParaRPr lang="en-US" b="0" i="0" dirty="0">
              <a:solidFill>
                <a:srgbClr val="222222"/>
              </a:solidFill>
              <a:effectLst/>
              <a:latin typeface="Arial" panose="020B0604020202020204" pitchFamily="34" charset="0"/>
            </a:endParaRPr>
          </a:p>
          <a:p>
            <a:pPr marL="342900" indent="-342900">
              <a:buFont typeface="Wingdings" panose="05000000000000000000" pitchFamily="2" charset="2"/>
              <a:buChar cha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9EBC77A-4F70-1B81-1431-98158DFA9477}"/>
              </a:ext>
            </a:extLst>
          </p:cNvPr>
          <p:cNvPicPr>
            <a:picLocks noChangeAspect="1"/>
          </p:cNvPicPr>
          <p:nvPr/>
        </p:nvPicPr>
        <p:blipFill>
          <a:blip r:embed="rId2"/>
          <a:stretch>
            <a:fillRect/>
          </a:stretch>
        </p:blipFill>
        <p:spPr>
          <a:xfrm>
            <a:off x="354106" y="1828800"/>
            <a:ext cx="8763000" cy="4935742"/>
          </a:xfrm>
          <a:prstGeom prst="rect">
            <a:avLst/>
          </a:prstGeom>
        </p:spPr>
      </p:pic>
      <p:sp>
        <p:nvSpPr>
          <p:cNvPr id="226306" name="Rectangle 2"/>
          <p:cNvSpPr>
            <a:spLocks noGrp="1" noChangeArrowheads="1"/>
          </p:cNvSpPr>
          <p:nvPr>
            <p:ph type="title"/>
          </p:nvPr>
        </p:nvSpPr>
        <p:spPr>
          <a:xfrm>
            <a:off x="654143" y="387991"/>
            <a:ext cx="8162925" cy="584775"/>
          </a:xfrm>
        </p:spPr>
        <p:txBody>
          <a:bodyPr/>
          <a:lstStyle/>
          <a:p>
            <a:pPr eaLnBrk="1" hangingPunct="1">
              <a:defRPr/>
            </a:pPr>
            <a:r>
              <a:rPr lang="en-US" sz="3200" b="1" dirty="0">
                <a:effectLst>
                  <a:outerShdw blurRad="38100" dist="38100" dir="2700000" algn="tl">
                    <a:srgbClr val="000000"/>
                  </a:outerShdw>
                </a:effectLst>
              </a:rPr>
              <a:t>Letter from Immediate Supervisor</a:t>
            </a:r>
          </a:p>
        </p:txBody>
      </p:sp>
      <p:sp>
        <p:nvSpPr>
          <p:cNvPr id="62470" name="Text Box 8"/>
          <p:cNvSpPr txBox="1">
            <a:spLocks noChangeArrowheads="1"/>
          </p:cNvSpPr>
          <p:nvPr/>
        </p:nvSpPr>
        <p:spPr bwMode="auto">
          <a:xfrm>
            <a:off x="2989450" y="1295400"/>
            <a:ext cx="5769068" cy="1477328"/>
          </a:xfrm>
          <a:prstGeom prst="rect">
            <a:avLst/>
          </a:prstGeom>
          <a:solidFill>
            <a:schemeClr val="accent1"/>
          </a:solidFill>
          <a:ln w="47625">
            <a:solidFill>
              <a:srgbClr val="FF0000"/>
            </a:solidFill>
            <a:miter lim="800000"/>
            <a:headEnd/>
            <a:tailEnd/>
          </a:ln>
        </p:spPr>
        <p:txBody>
          <a:bodyPr wrap="square">
            <a:spAutoFit/>
          </a:bodyPr>
          <a:lstStyle/>
          <a:p>
            <a:pPr>
              <a:spcBef>
                <a:spcPct val="50000"/>
              </a:spcBef>
            </a:pPr>
            <a:r>
              <a:rPr lang="en-US" altLang="en-US" sz="1800" dirty="0">
                <a:solidFill>
                  <a:srgbClr val="FF3300"/>
                </a:solidFill>
              </a:rPr>
              <a:t>The supervisor letter can follow the GISCI template or contain different text. It must state that to the best of the employer’s knowledge the claims made within the professional experience component are correct. </a:t>
            </a:r>
          </a:p>
        </p:txBody>
      </p:sp>
      <p:sp>
        <p:nvSpPr>
          <p:cNvPr id="62471" name="Text Box 9"/>
          <p:cNvSpPr txBox="1">
            <a:spLocks noChangeArrowheads="1"/>
          </p:cNvSpPr>
          <p:nvPr/>
        </p:nvSpPr>
        <p:spPr bwMode="auto">
          <a:xfrm>
            <a:off x="3020826" y="5029200"/>
            <a:ext cx="5867400" cy="1477328"/>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1800" dirty="0">
                <a:solidFill>
                  <a:srgbClr val="FF3300"/>
                </a:solidFill>
              </a:rPr>
              <a:t>The letter must be on company letterhead and be signed in ink. If the applicant does not have an immediate supervisor they should obtain a letter from a client, business partner, or past supervisor.</a:t>
            </a:r>
            <a:endParaRPr lang="en-US" alt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228600" y="0"/>
            <a:ext cx="8915400" cy="1754326"/>
          </a:xfrm>
        </p:spPr>
        <p:txBody>
          <a:bodyPr/>
          <a:lstStyle/>
          <a:p>
            <a:pPr eaLnBrk="1" hangingPunct="1">
              <a:defRPr/>
            </a:pPr>
            <a:r>
              <a:rPr lang="en-US" sz="3600" b="1" dirty="0">
                <a:effectLst>
                  <a:outerShdw blurRad="38100" dist="38100" dir="2700000" algn="tl">
                    <a:srgbClr val="000000"/>
                  </a:outerShdw>
                </a:effectLst>
              </a:rPr>
              <a:t>You have now completed the Experience portion of your Portfolio</a:t>
            </a:r>
          </a:p>
        </p:txBody>
      </p:sp>
      <p:sp>
        <p:nvSpPr>
          <p:cNvPr id="9421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a:p>
        </p:txBody>
      </p:sp>
      <p:pic>
        <p:nvPicPr>
          <p:cNvPr id="9421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
        <p:nvSpPr>
          <p:cNvPr id="94213" name="Text Box 5"/>
          <p:cNvSpPr txBox="1">
            <a:spLocks noChangeArrowheads="1"/>
          </p:cNvSpPr>
          <p:nvPr/>
        </p:nvSpPr>
        <p:spPr bwMode="auto">
          <a:xfrm>
            <a:off x="5257800" y="5410200"/>
            <a:ext cx="2438400" cy="1200329"/>
          </a:xfrm>
          <a:prstGeom prst="rect">
            <a:avLst/>
          </a:prstGeom>
          <a:solidFill>
            <a:schemeClr val="accent1"/>
          </a:solidFill>
          <a:ln w="47625">
            <a:solidFill>
              <a:srgbClr val="FF0000"/>
            </a:solidFill>
            <a:miter lim="800000"/>
            <a:headEnd/>
            <a:tailEnd/>
          </a:ln>
        </p:spPr>
        <p:txBody>
          <a:bodyPr>
            <a:spAutoFit/>
          </a:bodyPr>
          <a:lstStyle/>
          <a:p>
            <a:pPr>
              <a:spcBef>
                <a:spcPct val="50000"/>
              </a:spcBef>
            </a:pPr>
            <a:r>
              <a:rPr lang="en-US" altLang="en-US" sz="1800" dirty="0">
                <a:solidFill>
                  <a:srgbClr val="FF3300"/>
                </a:solidFill>
              </a:rPr>
              <a:t>But you aren’t done yet! Continue with the other sections.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a:xfrm>
            <a:off x="871538" y="862013"/>
            <a:ext cx="8162925" cy="762000"/>
          </a:xfrm>
        </p:spPr>
        <p:txBody>
          <a:bodyPr/>
          <a:lstStyle/>
          <a:p>
            <a:pPr eaLnBrk="1" hangingPunct="1">
              <a:defRPr/>
            </a:pPr>
            <a:r>
              <a:rPr lang="en-US" b="1">
                <a:effectLst>
                  <a:outerShdw blurRad="38100" dist="38100" dir="2700000" algn="tl">
                    <a:srgbClr val="000000"/>
                  </a:outerShdw>
                </a:effectLst>
              </a:rPr>
              <a:t>Any Questions?</a:t>
            </a:r>
          </a:p>
        </p:txBody>
      </p:sp>
      <p:sp>
        <p:nvSpPr>
          <p:cNvPr id="104451" name="Text Box 5"/>
          <p:cNvSpPr txBox="1">
            <a:spLocks noChangeArrowheads="1"/>
          </p:cNvSpPr>
          <p:nvPr/>
        </p:nvSpPr>
        <p:spPr bwMode="auto">
          <a:xfrm>
            <a:off x="762000" y="2971800"/>
            <a:ext cx="4572000" cy="1938338"/>
          </a:xfrm>
          <a:prstGeom prst="rect">
            <a:avLst/>
          </a:prstGeom>
          <a:noFill/>
          <a:ln w="9525">
            <a:noFill/>
            <a:miter lim="800000"/>
            <a:headEnd/>
            <a:tailEnd/>
          </a:ln>
        </p:spPr>
        <p:txBody>
          <a:bodyPr>
            <a:spAutoFit/>
          </a:bodyPr>
          <a:lstStyle/>
          <a:p>
            <a:r>
              <a:rPr lang="en-US" altLang="en-US" b="1"/>
              <a:t>Contact GISCI</a:t>
            </a:r>
          </a:p>
          <a:p>
            <a:r>
              <a:rPr lang="en-US" altLang="en-US" b="1">
                <a:hlinkClick r:id="rId2"/>
              </a:rPr>
              <a:t>www.gisci.org</a:t>
            </a:r>
            <a:endParaRPr lang="en-US" altLang="en-US" b="1"/>
          </a:p>
          <a:p>
            <a:r>
              <a:rPr lang="en-US" altLang="en-US" b="1"/>
              <a:t>Email: info@gisci.org</a:t>
            </a:r>
          </a:p>
          <a:p>
            <a:r>
              <a:rPr lang="en-US" altLang="en-US" b="1"/>
              <a:t>Phone 847-824-7768</a:t>
            </a:r>
          </a:p>
          <a:p>
            <a:r>
              <a:rPr lang="en-US" altLang="en-US" b="1"/>
              <a:t>Fax 847-824-6363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38100" y="858798"/>
            <a:ext cx="9067800" cy="646331"/>
          </a:xfrm>
        </p:spPr>
        <p:txBody>
          <a:bodyPr/>
          <a:lstStyle/>
          <a:p>
            <a:pPr eaLnBrk="1" hangingPunct="1">
              <a:defRPr/>
            </a:pPr>
            <a:r>
              <a:rPr lang="en-US" sz="3600" b="1" dirty="0">
                <a:effectLst>
                  <a:outerShdw blurRad="38100" dist="38100" dir="2700000" algn="tl">
                    <a:srgbClr val="000000"/>
                  </a:outerShdw>
                </a:effectLst>
              </a:rPr>
              <a:t>Your GISCI Portfolio: Experience</a:t>
            </a:r>
          </a:p>
        </p:txBody>
      </p:sp>
      <p:sp>
        <p:nvSpPr>
          <p:cNvPr id="63491" name="Rectangle 3"/>
          <p:cNvSpPr>
            <a:spLocks noChangeArrowheads="1"/>
          </p:cNvSpPr>
          <p:nvPr/>
        </p:nvSpPr>
        <p:spPr bwMode="auto">
          <a:xfrm>
            <a:off x="2528888" y="1404938"/>
            <a:ext cx="9144000" cy="0"/>
          </a:xfrm>
          <a:prstGeom prst="rect">
            <a:avLst/>
          </a:prstGeom>
          <a:noFill/>
          <a:ln w="9525">
            <a:noFill/>
            <a:miter lim="800000"/>
            <a:headEnd/>
            <a:tailEnd/>
          </a:ln>
        </p:spPr>
        <p:txBody>
          <a:bodyPr>
            <a:spAutoFit/>
          </a:bodyPr>
          <a:lstStyle/>
          <a:p>
            <a:endParaRPr lang="en-US" altLang="en-US" dirty="0"/>
          </a:p>
        </p:txBody>
      </p:sp>
      <p:pic>
        <p:nvPicPr>
          <p:cNvPr id="63492" name="Picture 4" descr="C:\Documents and Settings\scott.SCOTT\Local Settings\Temporary Internet Files\OLKA\IGS-Inst_2color.jpg"/>
          <p:cNvPicPr>
            <a:picLocks noChangeAspect="1" noChangeArrowheads="1"/>
          </p:cNvPicPr>
          <p:nvPr/>
        </p:nvPicPr>
        <p:blipFill>
          <a:blip r:embed="rId2" r:link="rId3" cstate="print"/>
          <a:srcRect/>
          <a:stretch>
            <a:fillRect/>
          </a:stretch>
        </p:blipFill>
        <p:spPr bwMode="auto">
          <a:xfrm>
            <a:off x="2590800" y="2286000"/>
            <a:ext cx="4086225" cy="4048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b="1">
                <a:effectLst>
                  <a:outerShdw blurRad="38100" dist="38100" dir="2700000" algn="tl">
                    <a:srgbClr val="000000"/>
                  </a:outerShdw>
                </a:effectLst>
              </a:rPr>
              <a:t>Helpful Tip </a:t>
            </a:r>
            <a:br>
              <a:rPr lang="en-US" b="1">
                <a:effectLst>
                  <a:outerShdw blurRad="38100" dist="38100" dir="2700000" algn="tl">
                    <a:srgbClr val="000000"/>
                  </a:outerShdw>
                </a:effectLst>
              </a:rPr>
            </a:br>
            <a:r>
              <a:rPr lang="en-US" b="1">
                <a:effectLst>
                  <a:outerShdw blurRad="38100" dist="38100" dir="2700000" algn="tl">
                    <a:srgbClr val="000000"/>
                  </a:outerShdw>
                </a:effectLst>
              </a:rPr>
              <a:t>Before you Begin</a:t>
            </a:r>
          </a:p>
        </p:txBody>
      </p:sp>
      <p:sp>
        <p:nvSpPr>
          <p:cNvPr id="7171" name="Rectangle 3"/>
          <p:cNvSpPr>
            <a:spLocks noGrp="1" noChangeArrowheads="1"/>
          </p:cNvSpPr>
          <p:nvPr>
            <p:ph type="body" idx="1"/>
          </p:nvPr>
        </p:nvSpPr>
        <p:spPr>
          <a:xfrm>
            <a:off x="609600" y="1905000"/>
            <a:ext cx="7772400" cy="4114800"/>
          </a:xfrm>
        </p:spPr>
        <p:txBody>
          <a:bodyPr/>
          <a:lstStyle/>
          <a:p>
            <a:pPr eaLnBrk="1" hangingPunct="1"/>
            <a:r>
              <a:rPr lang="en-US" altLang="en-US">
                <a:latin typeface="Arial" pitchFamily="34" charset="0"/>
                <a:cs typeface="Arial" pitchFamily="34" charset="0"/>
              </a:rPr>
              <a:t>There is no benefit to documenting a high point total. The point total is used only during application assessment and is not noted or reflected in your final certificate. It is unnecessary to expend extensive effort documenting minor achievements </a:t>
            </a:r>
            <a:r>
              <a:rPr lang="en-US" altLang="en-US" i="1">
                <a:latin typeface="Arial" pitchFamily="34" charset="0"/>
                <a:cs typeface="Arial" pitchFamily="34" charset="0"/>
              </a:rPr>
              <a:t>unless the point values are needed to meet the minimum. </a:t>
            </a:r>
            <a:endParaRPr lang="en-US" altLang="en-US"/>
          </a:p>
        </p:txBody>
      </p:sp>
      <p:pic>
        <p:nvPicPr>
          <p:cNvPr id="7172" name="Picture 5" descr="http://www.thewritingworks.com/man_with_pile_of_papers_small.jpg"/>
          <p:cNvPicPr>
            <a:picLocks noChangeAspect="1" noChangeArrowheads="1"/>
          </p:cNvPicPr>
          <p:nvPr/>
        </p:nvPicPr>
        <p:blipFill>
          <a:blip r:embed="rId2" cstate="print"/>
          <a:srcRect/>
          <a:stretch>
            <a:fillRect/>
          </a:stretch>
        </p:blipFill>
        <p:spPr bwMode="auto">
          <a:xfrm>
            <a:off x="6858000" y="304800"/>
            <a:ext cx="1714500" cy="1703388"/>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871538" y="312738"/>
            <a:ext cx="8162925" cy="1311275"/>
          </a:xfrm>
        </p:spPr>
        <p:txBody>
          <a:bodyPr/>
          <a:lstStyle/>
          <a:p>
            <a:pPr eaLnBrk="1" hangingPunct="1">
              <a:defRPr/>
            </a:pPr>
            <a:r>
              <a:rPr lang="en-US" sz="4000" b="1">
                <a:effectLst>
                  <a:outerShdw blurRad="38100" dist="38100" dir="2700000" algn="tl">
                    <a:srgbClr val="000000"/>
                  </a:outerShdw>
                </a:effectLst>
              </a:rPr>
              <a:t>The Professional Experience Component</a:t>
            </a:r>
          </a:p>
        </p:txBody>
      </p:sp>
      <p:sp>
        <p:nvSpPr>
          <p:cNvPr id="39939" name="Rectangle 3"/>
          <p:cNvSpPr>
            <a:spLocks noGrp="1" noChangeArrowheads="1"/>
          </p:cNvSpPr>
          <p:nvPr>
            <p:ph type="body" idx="1"/>
          </p:nvPr>
        </p:nvSpPr>
        <p:spPr/>
        <p:txBody>
          <a:bodyPr/>
          <a:lstStyle/>
          <a:p>
            <a:pPr eaLnBrk="1" hangingPunct="1">
              <a:buFont typeface="Wingdings" pitchFamily="2" charset="2"/>
              <a:buNone/>
            </a:pPr>
            <a:endParaRPr lang="en-US" altLang="en-US"/>
          </a:p>
          <a:p>
            <a:pPr eaLnBrk="1" hangingPunct="1"/>
            <a:r>
              <a:rPr lang="en-US" altLang="en-US"/>
              <a:t>The Applicant will need a minimum of 60.0 Professional Experience Points to satisfy this section. </a:t>
            </a:r>
          </a:p>
          <a:p>
            <a:pPr eaLnBrk="1" hangingPunct="1"/>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defRPr/>
            </a:pPr>
            <a:r>
              <a:rPr lang="en-US" b="1">
                <a:effectLst>
                  <a:outerShdw blurRad="38100" dist="38100" dir="2700000" algn="tl">
                    <a:srgbClr val="000000"/>
                  </a:outerShdw>
                </a:effectLst>
              </a:rPr>
              <a:t>Removal of Personal Information</a:t>
            </a:r>
          </a:p>
        </p:txBody>
      </p:sp>
      <p:sp>
        <p:nvSpPr>
          <p:cNvPr id="9219" name="Rectangle 3"/>
          <p:cNvSpPr>
            <a:spLocks noGrp="1" noChangeArrowheads="1"/>
          </p:cNvSpPr>
          <p:nvPr>
            <p:ph type="body" idx="1"/>
          </p:nvPr>
        </p:nvSpPr>
        <p:spPr/>
        <p:txBody>
          <a:bodyPr/>
          <a:lstStyle/>
          <a:p>
            <a:pPr eaLnBrk="1" hangingPunct="1"/>
            <a:r>
              <a:rPr lang="en-US" altLang="en-US" dirty="0">
                <a:latin typeface="Arial" pitchFamily="34" charset="0"/>
                <a:cs typeface="Arial" pitchFamily="34" charset="0"/>
              </a:rPr>
              <a:t>All sensitive or personal information (i.e., social security number, drivers license number, maiden name, etc.) may be removed or obscured from any document.</a:t>
            </a:r>
          </a:p>
          <a:p>
            <a:pPr eaLnBrk="1" hangingPunct="1"/>
            <a:r>
              <a:rPr lang="en-US" altLang="en-US" dirty="0">
                <a:latin typeface="Arial" pitchFamily="34" charset="0"/>
                <a:cs typeface="Arial" pitchFamily="34" charset="0"/>
              </a:rPr>
              <a:t>If this information is included only the GISCI staff and Review Committee Members will view it.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228600" y="457200"/>
            <a:ext cx="8991600" cy="1066800"/>
          </a:xfrm>
        </p:spPr>
        <p:txBody>
          <a:bodyPr/>
          <a:lstStyle/>
          <a:p>
            <a:pPr eaLnBrk="1" hangingPunct="1">
              <a:defRPr/>
            </a:pPr>
            <a:r>
              <a:rPr lang="en-US" sz="3200" b="1" dirty="0">
                <a:effectLst>
                  <a:outerShdw blurRad="38100" dist="38100" dir="2700000" algn="tl">
                    <a:srgbClr val="000000"/>
                  </a:outerShdw>
                </a:effectLst>
              </a:rPr>
              <a:t>The Professional Experience Component</a:t>
            </a:r>
          </a:p>
        </p:txBody>
      </p:sp>
      <p:sp>
        <p:nvSpPr>
          <p:cNvPr id="40963" name="Rectangle 3"/>
          <p:cNvSpPr>
            <a:spLocks noGrp="1" noChangeArrowheads="1"/>
          </p:cNvSpPr>
          <p:nvPr>
            <p:ph type="body" idx="1"/>
          </p:nvPr>
        </p:nvSpPr>
        <p:spPr>
          <a:xfrm>
            <a:off x="516731" y="2209800"/>
            <a:ext cx="8110537" cy="3352800"/>
          </a:xfrm>
        </p:spPr>
        <p:txBody>
          <a:bodyPr/>
          <a:lstStyle/>
          <a:p>
            <a:pPr eaLnBrk="1" hangingPunct="1">
              <a:lnSpc>
                <a:spcPct val="90000"/>
              </a:lnSpc>
            </a:pPr>
            <a:r>
              <a:rPr lang="en-US" altLang="en-US" sz="2800" b="1" dirty="0">
                <a:cs typeface="Arial" pitchFamily="34" charset="0"/>
              </a:rPr>
              <a:t>NOTE:</a:t>
            </a:r>
            <a:r>
              <a:rPr lang="en-US" altLang="en-US" sz="2800" dirty="0">
                <a:cs typeface="Arial" pitchFamily="34" charset="0"/>
              </a:rPr>
              <a:t> If you have less than 4 years (48 months) of professional experience, you may not apply for GISCI Certification regardless of your point totals in this or any other category.</a:t>
            </a:r>
            <a:r>
              <a:rPr lang="en-US" altLang="en-US" sz="2800" dirty="0"/>
              <a:t> </a:t>
            </a:r>
            <a:br>
              <a:rPr lang="en-US" altLang="en-US" sz="2800" dirty="0"/>
            </a:br>
            <a:endParaRPr lang="en-US" altLang="en-US" sz="2800" dirty="0"/>
          </a:p>
          <a:p>
            <a:pPr eaLnBrk="1" hangingPunct="1">
              <a:lnSpc>
                <a:spcPct val="90000"/>
              </a:lnSpc>
            </a:pPr>
            <a:r>
              <a:rPr lang="en-US" altLang="en-US" sz="2800" dirty="0">
                <a:cs typeface="Times New Roman" pitchFamily="18" charset="0"/>
              </a:rPr>
              <a:t>This four-year minimum requirement can come at any of the three levels of technical complexity.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r>
              <a:rPr lang="en-US" b="1">
                <a:effectLst>
                  <a:outerShdw blurRad="38100" dist="38100" dir="2700000" algn="tl">
                    <a:srgbClr val="000000"/>
                  </a:outerShdw>
                </a:effectLst>
              </a:rPr>
              <a:t>Professional Experience Supervisory Bonus</a:t>
            </a:r>
          </a:p>
        </p:txBody>
      </p:sp>
      <p:sp>
        <p:nvSpPr>
          <p:cNvPr id="43011" name="Rectangle 3"/>
          <p:cNvSpPr>
            <a:spLocks noGrp="1" noChangeArrowheads="1"/>
          </p:cNvSpPr>
          <p:nvPr>
            <p:ph type="body" idx="1"/>
          </p:nvPr>
        </p:nvSpPr>
        <p:spPr/>
        <p:txBody>
          <a:bodyPr/>
          <a:lstStyle/>
          <a:p>
            <a:pPr eaLnBrk="1" hangingPunct="1"/>
            <a:r>
              <a:rPr lang="en-US" altLang="en-US" b="1" dirty="0">
                <a:latin typeface="Arial" pitchFamily="34" charset="0"/>
                <a:cs typeface="Arial" pitchFamily="34" charset="0"/>
              </a:rPr>
              <a:t>Bonus points</a:t>
            </a:r>
            <a:r>
              <a:rPr lang="en-US" altLang="en-US" dirty="0">
                <a:latin typeface="Arial" pitchFamily="34" charset="0"/>
                <a:cs typeface="Arial" pitchFamily="34" charset="0"/>
              </a:rPr>
              <a:t> for years in a GIS supervisory or management position </a:t>
            </a:r>
            <a:br>
              <a:rPr lang="en-US" altLang="en-US" dirty="0">
                <a:latin typeface="Arial" pitchFamily="34" charset="0"/>
                <a:cs typeface="Arial" pitchFamily="34" charset="0"/>
              </a:rPr>
            </a:br>
            <a:br>
              <a:rPr lang="en-US" altLang="en-US" dirty="0">
                <a:latin typeface="Arial" pitchFamily="34" charset="0"/>
                <a:cs typeface="Arial" pitchFamily="34" charset="0"/>
              </a:rPr>
            </a:br>
            <a:r>
              <a:rPr lang="en-US" altLang="en-US" dirty="0">
                <a:latin typeface="Arial" pitchFamily="34" charset="0"/>
                <a:cs typeface="Arial" pitchFamily="34" charset="0"/>
              </a:rPr>
              <a:t>(points are additive to the other three positions, i.e., a GIS Manager who also manages the department would receive 25 points + 10 points per year in that position).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a:t>Notes on the Supervisory Bonus</a:t>
            </a:r>
          </a:p>
        </p:txBody>
      </p:sp>
      <p:sp>
        <p:nvSpPr>
          <p:cNvPr id="44035" name="Rectangle 3"/>
          <p:cNvSpPr>
            <a:spLocks noGrp="1" noChangeArrowheads="1"/>
          </p:cNvSpPr>
          <p:nvPr>
            <p:ph type="body" idx="1"/>
          </p:nvPr>
        </p:nvSpPr>
        <p:spPr/>
        <p:txBody>
          <a:bodyPr/>
          <a:lstStyle/>
          <a:p>
            <a:pPr eaLnBrk="1" hangingPunct="1"/>
            <a:r>
              <a:rPr lang="en-US" altLang="en-US" sz="2800"/>
              <a:t>Designed for management level GIS professionals who work less and less with the technology. </a:t>
            </a:r>
          </a:p>
          <a:p>
            <a:pPr eaLnBrk="1" hangingPunct="1"/>
            <a:r>
              <a:rPr lang="en-US" altLang="en-US" sz="2800"/>
              <a:t>Personnel and department management, not project management. </a:t>
            </a:r>
          </a:p>
          <a:p>
            <a:pPr eaLnBrk="1" hangingPunct="1"/>
            <a:r>
              <a:rPr lang="en-US" altLang="en-US" sz="2800"/>
              <a:t>Must also claim experience with concepts and software of GIS. </a:t>
            </a:r>
          </a:p>
          <a:p>
            <a:pPr eaLnBrk="1" hangingPunct="1"/>
            <a:r>
              <a:rPr lang="en-US" altLang="en-US" sz="2800"/>
              <a:t>Cannot claim </a:t>
            </a:r>
            <a:r>
              <a:rPr lang="en-US" altLang="en-US" sz="2800" b="1"/>
              <a:t>only</a:t>
            </a:r>
            <a:r>
              <a:rPr lang="en-US" altLang="en-US" sz="2800"/>
              <a:t> the supervisory bonus.</a:t>
            </a:r>
          </a:p>
          <a:p>
            <a:pPr eaLnBrk="1" hangingPunct="1">
              <a:buFont typeface="Wingdings" pitchFamily="2" charset="2"/>
              <a:buNone/>
            </a:pPr>
            <a:endParaRPr lang="en-US" altLang="en-US" sz="2800"/>
          </a:p>
        </p:txBody>
      </p:sp>
    </p:spTree>
  </p:cSld>
  <p:clrMapOvr>
    <a:masterClrMapping/>
  </p:clrMapOvr>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7908</TotalTime>
  <Words>1178</Words>
  <Application>Microsoft Office PowerPoint</Application>
  <PresentationFormat>On-screen Show (4:3)</PresentationFormat>
  <Paragraphs>91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Lato</vt:lpstr>
      <vt:lpstr>Times New Roman</vt:lpstr>
      <vt:lpstr>Verdana</vt:lpstr>
      <vt:lpstr>Wingdings</vt:lpstr>
      <vt:lpstr>Bold Stripes</vt:lpstr>
      <vt:lpstr>Applying for   GISCI Certification  A Guide to Completing an Online Application for the GISP Portfolio Review  Experience</vt:lpstr>
      <vt:lpstr>The Certification Process</vt:lpstr>
      <vt:lpstr>Your GISCI Portfolio: Experience</vt:lpstr>
      <vt:lpstr>Helpful Tip  Before you Begin</vt:lpstr>
      <vt:lpstr>The Professional Experience Component</vt:lpstr>
      <vt:lpstr>Removal of Personal Information</vt:lpstr>
      <vt:lpstr>The Professional Experience Component</vt:lpstr>
      <vt:lpstr>Professional Experience Supervisory Bonus</vt:lpstr>
      <vt:lpstr>Notes on the Supervisory Bonus</vt:lpstr>
      <vt:lpstr>Necessary Professional Experience Documentation</vt:lpstr>
      <vt:lpstr>Notes on Completing the Professional Experience Section</vt:lpstr>
      <vt:lpstr>PowerPoint Presentation</vt:lpstr>
      <vt:lpstr>Completing the Professional Experience Worksheet: New Employer</vt:lpstr>
      <vt:lpstr>Completing the Professional Experience Worksheet: New Employer</vt:lpstr>
      <vt:lpstr>Completing the Professional Experience Worksheet: Adding Experience</vt:lpstr>
      <vt:lpstr>3 Levels of Technical Complexity</vt:lpstr>
      <vt:lpstr>Full Time Equivalent Percentages (% FTE)</vt:lpstr>
      <vt:lpstr>Full Time Equivalent Percentages (% FTE)</vt:lpstr>
      <vt:lpstr>Full Time Equivalent Percentages (% FTE)</vt:lpstr>
      <vt:lpstr>Completing the Experience Professional Profiles</vt:lpstr>
      <vt:lpstr>PowerPoint Presentation</vt:lpstr>
      <vt:lpstr>PowerPoint Presentation</vt:lpstr>
      <vt:lpstr>Completing the Supervisory Bonus</vt:lpstr>
      <vt:lpstr>Letter from Immediate Supervisor</vt:lpstr>
      <vt:lpstr>You have now completed the Experience portion of your Portfolio</vt:lpstr>
      <vt:lpstr>Any Questions?</vt:lpstr>
    </vt:vector>
  </TitlesOfParts>
  <Company>UWM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Certification, Ethics, and the GISCI</dc:title>
  <dc:creator>UWM</dc:creator>
  <cp:lastModifiedBy>Tony Spicci</cp:lastModifiedBy>
  <cp:revision>245</cp:revision>
  <dcterms:created xsi:type="dcterms:W3CDTF">2002-10-24T17:38:22Z</dcterms:created>
  <dcterms:modified xsi:type="dcterms:W3CDTF">2022-06-02T19:30:43Z</dcterms:modified>
</cp:coreProperties>
</file>