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56" r:id="rId2"/>
    <p:sldId id="331" r:id="rId3"/>
    <p:sldId id="257" r:id="rId4"/>
    <p:sldId id="700" r:id="rId5"/>
    <p:sldId id="259" r:id="rId6"/>
    <p:sldId id="332" r:id="rId7"/>
    <p:sldId id="400" r:id="rId8"/>
    <p:sldId id="405" r:id="rId9"/>
    <p:sldId id="406" r:id="rId10"/>
    <p:sldId id="403" r:id="rId11"/>
    <p:sldId id="362" r:id="rId12"/>
    <p:sldId id="413" r:id="rId13"/>
    <p:sldId id="699" r:id="rId1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3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66FF"/>
    <a:srgbClr val="00CC00"/>
    <a:srgbClr val="FF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46" autoAdjust="0"/>
    <p:restoredTop sz="89303" autoAdjust="0"/>
  </p:normalViewPr>
  <p:slideViewPr>
    <p:cSldViewPr>
      <p:cViewPr varScale="1">
        <p:scale>
          <a:sx n="61" d="100"/>
          <a:sy n="61" d="100"/>
        </p:scale>
        <p:origin x="62" y="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218"/>
    </p:cViewPr>
  </p:sorterViewPr>
  <p:notesViewPr>
    <p:cSldViewPr>
      <p:cViewPr varScale="1">
        <p:scale>
          <a:sx n="56" d="100"/>
          <a:sy n="56" d="100"/>
        </p:scale>
        <p:origin x="-1782" y="-78"/>
      </p:cViewPr>
      <p:guideLst>
        <p:guide orient="horz" pos="3023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37" tIns="48218" rIns="96437" bIns="4821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37" tIns="48218" rIns="96437" bIns="4821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37" tIns="48218" rIns="96437" bIns="4821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37" tIns="48218" rIns="96437" bIns="482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CA8065D-EC88-4100-825A-B035288DB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37" tIns="48218" rIns="96437" bIns="4821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37" tIns="48218" rIns="96437" bIns="4821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37" tIns="48218" rIns="96437" bIns="482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37" tIns="48218" rIns="96437" bIns="4821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37" tIns="48218" rIns="96437" bIns="4821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D65450B-C97B-424E-AD52-07B68F074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8" name="Rectangle 4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Rectangle 6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9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Rectangle 14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Rectangle 15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Rectangle 16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Rectangle 17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Rectangle 18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Rectangle 19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Rectangle 20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Rectangle 21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Rectangle 22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Rectangle 23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Rectangle 24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Rectangle 25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Rectangle 26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Rectangle 27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Rectangle 28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Rectangle 29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Rectangle 30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Rectangle 31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Rectangle 32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Rectangle 33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Rectangle 34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Rectangle 35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Rectangle 36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Rectangle 37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Rectangle 38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Rectangle 39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Rectangle 40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Rectangle 41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Rectangle 42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Rectangle 43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Rectangle 44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Rectangle 45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Rectangle 46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Rectangle 47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Rectangle 48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Rectangle 49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Rectangle 50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Rectangle 51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Rectangle 52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Rectangle 53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Rectangle 54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Rectangle 55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Rectangle 56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Rectangle 57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Rectangle 58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Rectangle 59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Rectangle 60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Rectangle 61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Rectangle 62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Rectangle 63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Rectangle 64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65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8" name="Rectangle 66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pic>
        <p:nvPicPr>
          <p:cNvPr id="69" name="Picture 72" descr="I:\Certification\2001-2003\IGS-Inst_2color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5638800"/>
            <a:ext cx="1295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7827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096963"/>
            <a:ext cx="7678737" cy="14319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7828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0" name="Rectangle 69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C81D0-188B-4D72-9D92-DDF65B1D20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1C13F-3C74-4E72-AC1E-B77C35725E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44C16-9B9B-4BC2-8E71-6D6606C84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7788A-52B5-4DA4-95E1-0E021AA8B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EE87F-FDDD-4965-ABF9-5F318A6D7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66253-91D8-46F2-AD67-90F084091E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9F52A-D084-480E-B064-133F2D347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0E16D-9205-469A-9FB3-1E5D9BA935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B893D-2FEE-4440-BBED-8F80358421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D17E2-C15D-414F-8BB7-2F303FD79F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BF85B-DDB5-4D3E-A427-A6CC5770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1033" name="Rectangle 3"/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Rectangle 4"/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Rectangle 5"/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Rectangle 6"/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Rectangle 7"/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Rectangle 8"/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Rectangle 9"/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Rectangle 10"/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" name="Rectangle 11"/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Rectangle 12"/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" name="Rectangle 13"/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Rectangle 14"/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Rectangle 15"/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Rectangle 16"/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Rectangle 17"/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8" name="Rectangle 18"/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Rectangle 19"/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Rectangle 20"/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1" name="Rectangle 21"/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Rectangle 22"/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Rectangle 23"/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Rectangle 24"/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Rectangle 25"/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6" name="Rectangle 26"/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7" name="Rectangle 27"/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8" name="Rectangle 28"/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9" name="Rectangle 29"/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0" name="Rectangle 30"/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1" name="Rectangle 31"/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2" name="Rectangle 32"/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3" name="Rectangle 33"/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4" name="Rectangle 34"/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5" name="Rectangle 35"/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6" name="Rectangle 36"/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7" name="Rectangle 37"/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8" name="Rectangle 38"/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9" name="Rectangle 39"/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0" name="Rectangle 40"/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1" name="Rectangle 41"/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2" name="Rectangle 42"/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3" name="Rectangle 43"/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4" name="Rectangle 44"/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5" name="Rectangle 45"/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6" name="Rectangle 46"/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7" name="Rectangle 47"/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8" name="Rectangle 48"/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9" name="Rectangle 49"/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0" name="Rectangle 50"/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1" name="Rectangle 51"/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2" name="Rectangle 52"/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3" name="Rectangle 53"/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4" name="Rectangle 54"/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" name="Rectangle 55"/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6" name="Rectangle 56"/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7" name="Rectangle 57"/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8" name="Rectangle 58"/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9" name="Rectangle 59"/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0" name="Rectangle 60"/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1" name="Rectangle 61"/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2" name="Rectangle 62"/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3" name="Rectangle 63"/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4" name="Rectangle 64"/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192088"/>
            <a:ext cx="816292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6803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804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805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F372036-8117-41F9-BB34-CECC03F642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Picture 70" descr="I:\Certification\2001-2003\IGS-Inst_2color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848600" y="5638800"/>
            <a:ext cx="1295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scott.SCOTT\Local%20Settings\Temporary%20Internet%20Files\OLKA\IGS-Inst_2color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scott.SCOTT\Local%20Settings\Temporary%20Internet%20Files\OLKA\IGS-Inst_2color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isci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isci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5139869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Applying for  </a:t>
            </a:r>
            <a:br>
              <a:rPr lang="en-US" sz="4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GISCI Certification</a:t>
            </a:r>
            <a:b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br>
              <a:rPr lang="en-US" sz="6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 Guide to Completing an Online Application for the GISP Portfolio Review</a:t>
            </a:r>
            <a:b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b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Overview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795337" y="247471"/>
            <a:ext cx="8162925" cy="1200329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You have now completed the body of the Application.</a:t>
            </a:r>
          </a:p>
        </p:txBody>
      </p:sp>
      <p:sp>
        <p:nvSpPr>
          <p:cNvPr id="94211" name="Rectangle 3"/>
          <p:cNvSpPr>
            <a:spLocks noChangeArrowheads="1"/>
          </p:cNvSpPr>
          <p:nvPr/>
        </p:nvSpPr>
        <p:spPr bwMode="auto">
          <a:xfrm>
            <a:off x="2528888" y="1404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en-US"/>
          </a:p>
        </p:txBody>
      </p:sp>
      <p:pic>
        <p:nvPicPr>
          <p:cNvPr id="94212" name="Picture 4" descr="C:\Documents and Settings\scott.SCOTT\Local Settings\Temporary Internet Files\OLKA\IGS-Inst_2color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590800" y="2286000"/>
            <a:ext cx="4086225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213" name="Text Box 5"/>
          <p:cNvSpPr txBox="1">
            <a:spLocks noChangeArrowheads="1"/>
          </p:cNvSpPr>
          <p:nvPr/>
        </p:nvSpPr>
        <p:spPr bwMode="auto">
          <a:xfrm>
            <a:off x="5881688" y="3657600"/>
            <a:ext cx="2438400" cy="1601788"/>
          </a:xfrm>
          <a:prstGeom prst="rect">
            <a:avLst/>
          </a:prstGeom>
          <a:solidFill>
            <a:schemeClr val="accent1"/>
          </a:solidFill>
          <a:ln w="476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FF3300"/>
                </a:solidFill>
              </a:rPr>
              <a:t>But you aren’t done yet!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1080"/>
            <a:ext cx="8162925" cy="769441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Additional Resources</a:t>
            </a:r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2528888" y="1404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FFCD0A7-5512-7E23-AF29-109D3311C906}"/>
              </a:ext>
            </a:extLst>
          </p:cNvPr>
          <p:cNvGrpSpPr/>
          <p:nvPr/>
        </p:nvGrpSpPr>
        <p:grpSpPr>
          <a:xfrm>
            <a:off x="1066800" y="2438400"/>
            <a:ext cx="7010400" cy="1200330"/>
            <a:chOff x="0" y="2667000"/>
            <a:chExt cx="7010400" cy="1200330"/>
          </a:xfrm>
        </p:grpSpPr>
        <p:sp>
          <p:nvSpPr>
            <p:cNvPr id="5" name="Rectangle 4"/>
            <p:cNvSpPr/>
            <p:nvPr/>
          </p:nvSpPr>
          <p:spPr>
            <a:xfrm>
              <a:off x="0" y="2667000"/>
              <a:ext cx="60960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="1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See The Education Section PowerPoint  </a:t>
              </a:r>
              <a:endParaRPr lang="en-US" sz="2000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36D235D-CF71-F94C-9CE7-AEBA2C79316F}"/>
                </a:ext>
              </a:extLst>
            </p:cNvPr>
            <p:cNvSpPr/>
            <p:nvPr/>
          </p:nvSpPr>
          <p:spPr>
            <a:xfrm>
              <a:off x="0" y="3067110"/>
              <a:ext cx="58674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="1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See The Experience Section PowerPoint</a:t>
              </a:r>
              <a:endParaRPr lang="en-US" sz="2000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6E4A554-F9A1-62BB-50E2-A89496D89E45}"/>
                </a:ext>
              </a:extLst>
            </p:cNvPr>
            <p:cNvSpPr/>
            <p:nvPr/>
          </p:nvSpPr>
          <p:spPr>
            <a:xfrm>
              <a:off x="0" y="3467220"/>
              <a:ext cx="70104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="1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See The Contributions Section PowerPoint</a:t>
              </a:r>
              <a:endParaRPr lang="en-US" sz="2000" dirty="0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8162925" cy="1200329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You Have Just Completed the Portfolio Review Overview</a:t>
            </a:r>
          </a:p>
        </p:txBody>
      </p:sp>
      <p:sp>
        <p:nvSpPr>
          <p:cNvPr id="103427" name="Rectangle 3"/>
          <p:cNvSpPr>
            <a:spLocks noChangeArrowheads="1"/>
          </p:cNvSpPr>
          <p:nvPr/>
        </p:nvSpPr>
        <p:spPr bwMode="auto">
          <a:xfrm>
            <a:off x="2528888" y="1404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en-US"/>
          </a:p>
        </p:txBody>
      </p:sp>
      <p:pic>
        <p:nvPicPr>
          <p:cNvPr id="103428" name="Picture 4" descr="C:\Documents and Settings\scott.SCOTT\Local Settings\Temporary Internet Files\OLKA\IGS-Inst_2color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590800" y="2286000"/>
            <a:ext cx="4086225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29" name="Text Box 5"/>
          <p:cNvSpPr txBox="1">
            <a:spLocks noChangeArrowheads="1"/>
          </p:cNvSpPr>
          <p:nvPr/>
        </p:nvSpPr>
        <p:spPr bwMode="auto">
          <a:xfrm>
            <a:off x="2062162" y="5562600"/>
            <a:ext cx="5562600" cy="1077218"/>
          </a:xfrm>
          <a:prstGeom prst="rect">
            <a:avLst/>
          </a:prstGeom>
          <a:solidFill>
            <a:schemeClr val="accent1"/>
          </a:solidFill>
          <a:ln w="476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FF3300"/>
                </a:solidFill>
              </a:rPr>
              <a:t>Thank you very much for your interest and support.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Any Questions?</a:t>
            </a:r>
          </a:p>
        </p:txBody>
      </p:sp>
      <p:sp>
        <p:nvSpPr>
          <p:cNvPr id="104451" name="Text Box 5"/>
          <p:cNvSpPr txBox="1">
            <a:spLocks noChangeArrowheads="1"/>
          </p:cNvSpPr>
          <p:nvPr/>
        </p:nvSpPr>
        <p:spPr bwMode="auto">
          <a:xfrm>
            <a:off x="762000" y="2971800"/>
            <a:ext cx="4572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b="1"/>
              <a:t>Contact GISCI</a:t>
            </a:r>
          </a:p>
          <a:p>
            <a:r>
              <a:rPr lang="en-US" altLang="en-US" b="1">
                <a:hlinkClick r:id="rId2"/>
              </a:rPr>
              <a:t>www.gisci.org</a:t>
            </a:r>
            <a:endParaRPr lang="en-US" altLang="en-US" b="1"/>
          </a:p>
          <a:p>
            <a:r>
              <a:rPr lang="en-US" altLang="en-US" b="1"/>
              <a:t>Email: info@gisci.org</a:t>
            </a:r>
          </a:p>
          <a:p>
            <a:r>
              <a:rPr lang="en-US" altLang="en-US" b="1"/>
              <a:t>Phone 847-824-7768</a:t>
            </a:r>
          </a:p>
          <a:p>
            <a:r>
              <a:rPr lang="en-US" altLang="en-US" b="1"/>
              <a:t>Fax 847-824-6363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304800" y="2057400"/>
            <a:ext cx="8305800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>
                <a:solidFill>
                  <a:schemeClr val="tx2"/>
                </a:solidFill>
              </a:rPr>
              <a:t>Remember that a GISP requires: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en-US" sz="2000" dirty="0">
                <a:latin typeface="+mj-lt"/>
              </a:rPr>
              <a:t> 4 years full-time geospatial experience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en-US" sz="2000" dirty="0">
                <a:latin typeface="+mj-lt"/>
              </a:rPr>
              <a:t> Portfolio Review Approval (an online process)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en-US" sz="2000" dirty="0">
                <a:latin typeface="+mj-lt"/>
              </a:rPr>
              <a:t> Taking and passing the GISCI Geospatial Technical Core    Knowledge Exam (a separate signup; offered twice a year)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en-US" sz="2000" dirty="0">
                <a:latin typeface="+mj-lt"/>
              </a:rPr>
              <a:t> A signed Ethics Statement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000" dirty="0">
                <a:latin typeface="+mj-lt"/>
              </a:rPr>
              <a:t> 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000" dirty="0">
                <a:latin typeface="+mj-lt"/>
              </a:rPr>
              <a:t>You can start the GISP process at any time in your career, but all must be met before the GISP will be awarded!</a:t>
            </a:r>
            <a:br>
              <a:rPr lang="en-US" sz="2000" dirty="0">
                <a:latin typeface="+mj-lt"/>
              </a:rPr>
            </a:br>
            <a:r>
              <a:rPr lang="en-US" sz="2000" dirty="0">
                <a:latin typeface="+mj-lt"/>
              </a:rPr>
              <a:t>     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en-US" sz="2000" dirty="0">
              <a:latin typeface="+mj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410CF6-0794-3571-41B7-FBAB5E7EA2F1}"/>
              </a:ext>
            </a:extLst>
          </p:cNvPr>
          <p:cNvSpPr txBox="1"/>
          <p:nvPr/>
        </p:nvSpPr>
        <p:spPr>
          <a:xfrm>
            <a:off x="0" y="685800"/>
            <a:ext cx="86773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Steps to Complete Your Portfolio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4812" y="17929"/>
            <a:ext cx="8915400" cy="1200329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Portfolio Review: Getting Started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7772400" cy="2971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altLang="en-US" sz="2800" dirty="0"/>
              <a:t>Register at </a:t>
            </a:r>
            <a:r>
              <a:rPr lang="en-US" altLang="en-US" sz="2800" dirty="0">
                <a:hlinkClick r:id="rId2"/>
              </a:rPr>
              <a:t>www.gisci.org</a:t>
            </a:r>
            <a:br>
              <a:rPr lang="en-US" altLang="en-US" sz="2800" dirty="0"/>
            </a:br>
            <a:endParaRPr lang="en-US" altLang="en-US" sz="2800" dirty="0"/>
          </a:p>
          <a:p>
            <a:pPr marL="609600" indent="-609600" eaLnBrk="1" hangingPunct="1">
              <a:lnSpc>
                <a:spcPct val="90000"/>
              </a:lnSpc>
            </a:pPr>
            <a:r>
              <a:rPr lang="en-US" altLang="en-US" sz="2800" dirty="0"/>
              <a:t>Log back in with your credentials to access the form</a:t>
            </a:r>
          </a:p>
          <a:p>
            <a:pPr marL="609600" indent="-609600" eaLnBrk="1" hangingPunct="1">
              <a:lnSpc>
                <a:spcPct val="90000"/>
              </a:lnSpc>
              <a:buNone/>
            </a:pPr>
            <a:endParaRPr lang="en-US" altLang="en-US" sz="2800" dirty="0"/>
          </a:p>
          <a:p>
            <a:pPr marL="1009650" lvl="1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400" dirty="0"/>
              <a:t>You will need a transcript of courses</a:t>
            </a:r>
          </a:p>
          <a:p>
            <a:pPr marL="1009650" lvl="1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400" dirty="0"/>
              <a:t>A signed Ethics Statement </a:t>
            </a:r>
          </a:p>
          <a:p>
            <a:pPr marL="1009650" lvl="1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400" dirty="0"/>
              <a:t>A letter from your current supervisor</a:t>
            </a:r>
          </a:p>
          <a:p>
            <a:pPr marL="1009650" lvl="1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400" dirty="0"/>
              <a:t>All will be uploaded to the application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304800" y="450092"/>
            <a:ext cx="8839200" cy="6869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Steps to Complete Your Portfolio</a:t>
            </a:r>
          </a:p>
          <a:p>
            <a:pPr>
              <a:spcBef>
                <a:spcPct val="50000"/>
              </a:spcBef>
              <a:defRPr/>
            </a:pPr>
            <a:endParaRPr lang="en-US" sz="1000" b="1" dirty="0">
              <a:solidFill>
                <a:schemeClr val="tx2"/>
              </a:solidFill>
            </a:endParaRPr>
          </a:p>
          <a:p>
            <a:pPr>
              <a:spcBef>
                <a:spcPct val="50000"/>
              </a:spcBef>
              <a:defRPr/>
            </a:pPr>
            <a:endParaRPr lang="en-US" sz="2000" b="1" dirty="0">
              <a:solidFill>
                <a:schemeClr val="tx2"/>
              </a:solidFill>
            </a:endParaRPr>
          </a:p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tx2"/>
                </a:solidFill>
              </a:rPr>
              <a:t>For the Portfolio Review Portion…………</a:t>
            </a:r>
          </a:p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tx2"/>
                </a:solidFill>
              </a:rPr>
              <a:t>Register and Log in online – access the online form to reach: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en-US" sz="28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The </a:t>
            </a:r>
            <a:r>
              <a:rPr lang="en-US" sz="2000" b="1" dirty="0">
                <a:latin typeface="+mj-lt"/>
              </a:rPr>
              <a:t>Education Section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en-US" sz="2000" dirty="0">
                <a:latin typeface="+mj-lt"/>
              </a:rPr>
              <a:t>Degrees/Certificates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en-US" sz="2000" dirty="0">
                <a:latin typeface="+mj-lt"/>
              </a:rPr>
              <a:t>Coursework – Accredited Institution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en-US" sz="2000" dirty="0">
                <a:latin typeface="+mj-lt"/>
              </a:rPr>
              <a:t>Coursework- Non-Accredited Institution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en-US" sz="2000" dirty="0">
                <a:latin typeface="+mj-lt"/>
              </a:rPr>
              <a:t>Conferences &amp; Webinars 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en-US" sz="28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The </a:t>
            </a:r>
            <a:r>
              <a:rPr lang="en-US" sz="2000" b="1" dirty="0">
                <a:latin typeface="+mj-lt"/>
              </a:rPr>
              <a:t>Experience</a:t>
            </a:r>
            <a:r>
              <a:rPr lang="en-US" sz="2000" dirty="0">
                <a:latin typeface="+mj-lt"/>
              </a:rPr>
              <a:t> Section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en-US" sz="2000" dirty="0">
                <a:latin typeface="+mj-lt"/>
              </a:rPr>
              <a:t>  The </a:t>
            </a:r>
            <a:r>
              <a:rPr lang="en-US" sz="2000" b="1" dirty="0">
                <a:latin typeface="+mj-lt"/>
              </a:rPr>
              <a:t>Contributions</a:t>
            </a:r>
            <a:r>
              <a:rPr lang="en-US" sz="2000" dirty="0">
                <a:latin typeface="+mj-lt"/>
              </a:rPr>
              <a:t> Section </a:t>
            </a:r>
            <a:br>
              <a:rPr lang="en-US" sz="2000" dirty="0">
                <a:latin typeface="+mj-lt"/>
              </a:rPr>
            </a:br>
            <a:r>
              <a:rPr lang="en-US" sz="2000" dirty="0">
                <a:latin typeface="+mj-lt"/>
              </a:rPr>
              <a:t>     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en-US" sz="2000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8162925" cy="646331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Helpful Tips Before you Begin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382000" cy="4114800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latin typeface="+mj-lt"/>
              </a:rPr>
              <a:t>The Portfolio application is completed entirely online.</a:t>
            </a:r>
            <a:endParaRPr lang="en-US" altLang="en-US" sz="2400" dirty="0">
              <a:latin typeface="+mj-lt"/>
              <a:cs typeface="Arial" pitchFamily="34" charset="0"/>
            </a:endParaRPr>
          </a:p>
          <a:p>
            <a:pPr eaLnBrk="1" hangingPunct="1"/>
            <a:r>
              <a:rPr lang="en-US" altLang="en-US" sz="2400" dirty="0">
                <a:latin typeface="+mj-lt"/>
                <a:cs typeface="Arial" pitchFamily="34" charset="0"/>
              </a:rPr>
              <a:t>There is no benefit to documenting a high point total. The point total is used only during application assessment and is not noted or reflected in your final certificate.</a:t>
            </a:r>
          </a:p>
          <a:p>
            <a:pPr eaLnBrk="1" hangingPunct="1"/>
            <a:r>
              <a:rPr lang="en-US" altLang="en-US" sz="2400" dirty="0">
                <a:latin typeface="+mj-lt"/>
                <a:cs typeface="Arial" pitchFamily="34" charset="0"/>
              </a:rPr>
              <a:t>It is unnecessary to expend extensive effort documenting minor achievements </a:t>
            </a:r>
            <a:r>
              <a:rPr lang="en-US" altLang="en-US" sz="2400" i="1" dirty="0">
                <a:latin typeface="+mj-lt"/>
                <a:cs typeface="Arial" pitchFamily="34" charset="0"/>
              </a:rPr>
              <a:t>unless the point values are needed to meet the minimum. </a:t>
            </a:r>
          </a:p>
          <a:p>
            <a:pPr eaLnBrk="1" hangingPunct="1"/>
            <a:r>
              <a:rPr lang="en-US" altLang="en-US" sz="2400" dirty="0">
                <a:latin typeface="+mj-lt"/>
                <a:cs typeface="Arial" pitchFamily="34" charset="0"/>
              </a:rPr>
              <a:t>A GISP approved with 150 points will be equivalent to one approved with a higher point total!</a:t>
            </a:r>
            <a:endParaRPr lang="en-US" altLang="en-US" sz="2400" dirty="0"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75385" y="0"/>
            <a:ext cx="8882062" cy="1200329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Removal of Personal Information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1147" y="2209800"/>
            <a:ext cx="8110537" cy="2743200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latin typeface="Arial" pitchFamily="34" charset="0"/>
                <a:cs typeface="Arial" pitchFamily="34" charset="0"/>
              </a:rPr>
              <a:t>All sensitive or personal information (i.e., social security number, drivers license number, maiden name, etc.) should be removed or obscured from any document.</a:t>
            </a:r>
          </a:p>
          <a:p>
            <a:pPr eaLnBrk="1" hangingPunct="1"/>
            <a:r>
              <a:rPr lang="en-US" altLang="en-US" sz="2400" dirty="0">
                <a:latin typeface="Arial" pitchFamily="34" charset="0"/>
                <a:cs typeface="Arial" pitchFamily="34" charset="0"/>
              </a:rPr>
              <a:t>If this information is included only the GISCI staff and Review Committee Members will view it.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93688" y="438834"/>
            <a:ext cx="8729662" cy="646331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Certification Point Requirements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1" y="1828800"/>
            <a:ext cx="887095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A total of 150 points is required to become certified.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The applicant will need the following minimums in the three achievement categories: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Supplemental Points:  The candidates will also need an additional 52 points in any of the three categories. The web site will automatically assign surplus points in each category to the Supplemental category.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b="1" dirty="0"/>
              <a:t>The Submit button will not appear until all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en-US" sz="2000" b="1" dirty="0"/>
              <a:t>    category minimums are met.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</p:txBody>
      </p:sp>
      <p:pic>
        <p:nvPicPr>
          <p:cNvPr id="9114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895600"/>
            <a:ext cx="649605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5380"/>
            <a:ext cx="8958262" cy="769441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Portfolio Review: Payment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110537" cy="2362200"/>
          </a:xfrm>
        </p:spPr>
        <p:txBody>
          <a:bodyPr/>
          <a:lstStyle/>
          <a:p>
            <a:pPr eaLnBrk="1" hangingPunct="1"/>
            <a:r>
              <a:rPr lang="en-US" altLang="en-US" sz="2000" dirty="0">
                <a:latin typeface="Arial" pitchFamily="34" charset="0"/>
                <a:cs typeface="Arial" pitchFamily="34" charset="0"/>
              </a:rPr>
              <a:t>Once you submit your Portfolio Review application, you will be prompted to pay online.</a:t>
            </a:r>
          </a:p>
          <a:p>
            <a:pPr eaLnBrk="1" hangingPunct="1"/>
            <a:r>
              <a:rPr lang="en-US" altLang="en-US" sz="2000" dirty="0">
                <a:latin typeface="Arial" pitchFamily="34" charset="0"/>
                <a:cs typeface="Arial" pitchFamily="34" charset="0"/>
              </a:rPr>
              <a:t>You may also request an invoice.  If so, you will be contacted by our Certification Coordinator for full payment. </a:t>
            </a:r>
          </a:p>
          <a:p>
            <a:pPr eaLnBrk="1" hangingPunct="1"/>
            <a:r>
              <a:rPr lang="en-US" altLang="en-US" sz="2000" dirty="0">
                <a:latin typeface="Arial" pitchFamily="34" charset="0"/>
                <a:cs typeface="Arial" pitchFamily="34" charset="0"/>
              </a:rPr>
              <a:t>GISCI accepts checks and credit cards.</a:t>
            </a:r>
          </a:p>
          <a:p>
            <a:pPr eaLnBrk="1" hangingPunct="1"/>
            <a:r>
              <a:rPr lang="en-US" altLang="en-US" sz="2000" dirty="0">
                <a:latin typeface="Arial" pitchFamily="34" charset="0"/>
                <a:cs typeface="Arial" pitchFamily="34" charset="0"/>
              </a:rPr>
              <a:t>We can provide invoices and receipts, as needed for organizational reimbursement.</a:t>
            </a:r>
          </a:p>
          <a:p>
            <a:pPr eaLnBrk="1" hangingPunct="1"/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altLang="en-US" sz="2000" dirty="0">
                <a:latin typeface="Arial" pitchFamily="34" charset="0"/>
                <a:cs typeface="Arial" pitchFamily="34" charset="0"/>
              </a:rPr>
              <a:t>Completion of the Portfolio Review will still require the taking of the GISCI Exam.</a:t>
            </a:r>
          </a:p>
          <a:p>
            <a:pPr eaLnBrk="1" hangingPunct="1"/>
            <a:r>
              <a:rPr lang="en-US" altLang="en-US" sz="2000" dirty="0">
                <a:latin typeface="Arial" pitchFamily="34" charset="0"/>
                <a:cs typeface="Arial" pitchFamily="34" charset="0"/>
              </a:rPr>
              <a:t>When you start the GISP process with either the Portfolio Review</a:t>
            </a:r>
          </a:p>
          <a:p>
            <a:pPr eaLnBrk="1" hangingPunct="1">
              <a:buNone/>
            </a:pPr>
            <a:r>
              <a:rPr lang="en-US" altLang="en-US" sz="2000" dirty="0">
                <a:latin typeface="Arial" pitchFamily="34" charset="0"/>
                <a:cs typeface="Arial" pitchFamily="34" charset="0"/>
              </a:rPr>
              <a:t>     or the Exam, you have up to 6 years to complete the </a:t>
            </a:r>
          </a:p>
          <a:p>
            <a:pPr eaLnBrk="1" hangingPunct="1">
              <a:buNone/>
            </a:pPr>
            <a:r>
              <a:rPr lang="en-US" altLang="en-US" sz="2000" dirty="0">
                <a:latin typeface="Arial" pitchFamily="34" charset="0"/>
                <a:cs typeface="Arial" pitchFamily="34" charset="0"/>
              </a:rPr>
              <a:t>     process.</a:t>
            </a:r>
          </a:p>
          <a:p>
            <a:pPr eaLnBrk="1" hangingPunct="1">
              <a:buNone/>
            </a:pPr>
            <a:br>
              <a:rPr lang="en-US" altLang="en-US" sz="2000" dirty="0">
                <a:latin typeface="Arial" pitchFamily="34" charset="0"/>
                <a:cs typeface="Arial" pitchFamily="34" charset="0"/>
              </a:rPr>
            </a:br>
            <a:endParaRPr lang="en-US" alt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21D360-A6A0-7582-6A23-6F315473348A}"/>
              </a:ext>
            </a:extLst>
          </p:cNvPr>
          <p:cNvSpPr txBox="1"/>
          <p:nvPr/>
        </p:nvSpPr>
        <p:spPr>
          <a:xfrm>
            <a:off x="82109" y="4271682"/>
            <a:ext cx="1207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Notes: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759199" y="271370"/>
            <a:ext cx="8272462" cy="1200329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Code of Ethics Acknowledgment Form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0161" y="1905000"/>
            <a:ext cx="8110537" cy="2438400"/>
          </a:xfrm>
        </p:spPr>
        <p:txBody>
          <a:bodyPr/>
          <a:lstStyle/>
          <a:p>
            <a:pPr eaLnBrk="1" hangingPunct="1"/>
            <a:r>
              <a:rPr lang="en-US" altLang="en-US" sz="2000" dirty="0">
                <a:latin typeface="Arial" pitchFamily="34" charset="0"/>
                <a:cs typeface="Times New Roman" pitchFamily="18" charset="0"/>
              </a:rPr>
              <a:t>A blank copy of the GISCI Code of Ethics is available online for download under ‘Required Documents’ </a:t>
            </a:r>
          </a:p>
          <a:p>
            <a:pPr eaLnBrk="1" hangingPunct="1"/>
            <a:r>
              <a:rPr lang="en-US" altLang="en-US" sz="2000" dirty="0">
                <a:latin typeface="Arial" pitchFamily="34" charset="0"/>
                <a:cs typeface="Times New Roman" pitchFamily="18" charset="0"/>
              </a:rPr>
              <a:t>The form must be signed and dated and uploaded to the </a:t>
            </a:r>
            <a:r>
              <a:rPr lang="en-US" altLang="en-US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Times New Roman" pitchFamily="18" charset="0"/>
              </a:rPr>
              <a:t>Required Documents </a:t>
            </a:r>
            <a:r>
              <a:rPr lang="en-US" altLang="en-US" sz="2000" dirty="0">
                <a:latin typeface="Arial" pitchFamily="34" charset="0"/>
                <a:cs typeface="Times New Roman" pitchFamily="18" charset="0"/>
              </a:rPr>
              <a:t>portion of the application. </a:t>
            </a:r>
          </a:p>
          <a:p>
            <a:pPr eaLnBrk="1" hangingPunct="1"/>
            <a:r>
              <a:rPr lang="en-US" altLang="en-US" sz="2000" b="1" dirty="0">
                <a:latin typeface="Arial" pitchFamily="34" charset="0"/>
                <a:cs typeface="Arial" pitchFamily="34" charset="0"/>
              </a:rPr>
              <a:t>No candidate, regardless of points will be considered certified without signing the GISCI Code of Ethics.</a:t>
            </a:r>
            <a:r>
              <a:rPr lang="en-US" altLang="en-US" sz="2000" dirty="0"/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D1BC5E-FADE-3BD5-57A7-87A5D36E0B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4191000"/>
            <a:ext cx="3657600" cy="243148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Designs\Bold Stripes.pot</Template>
  <TotalTime>7805</TotalTime>
  <Words>653</Words>
  <Application>Microsoft Office PowerPoint</Application>
  <PresentationFormat>On-screen Show (4:3)</PresentationFormat>
  <Paragraphs>77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Verdana</vt:lpstr>
      <vt:lpstr>Wingdings</vt:lpstr>
      <vt:lpstr>Bold Stripes</vt:lpstr>
      <vt:lpstr>Applying for   GISCI Certification  A Guide to Completing an Online Application for the GISP Portfolio Review  Overview</vt:lpstr>
      <vt:lpstr>PowerPoint Presentation</vt:lpstr>
      <vt:lpstr>Portfolio Review: Getting Started</vt:lpstr>
      <vt:lpstr>PowerPoint Presentation</vt:lpstr>
      <vt:lpstr>Helpful Tips Before you Begin</vt:lpstr>
      <vt:lpstr>Removal of Personal Information</vt:lpstr>
      <vt:lpstr>Certification Point Requirements</vt:lpstr>
      <vt:lpstr>Portfolio Review: Payment</vt:lpstr>
      <vt:lpstr>The Code of Ethics Acknowledgment Form</vt:lpstr>
      <vt:lpstr>You have now completed the body of the Application.</vt:lpstr>
      <vt:lpstr>Additional Resources</vt:lpstr>
      <vt:lpstr>You Have Just Completed the Portfolio Review Overview</vt:lpstr>
      <vt:lpstr>Any Questions?</vt:lpstr>
    </vt:vector>
  </TitlesOfParts>
  <Company>UWM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Certification, Ethics, and the GISCI</dc:title>
  <dc:creator>UWM</dc:creator>
  <cp:lastModifiedBy>Tony Spicci</cp:lastModifiedBy>
  <cp:revision>273</cp:revision>
  <dcterms:created xsi:type="dcterms:W3CDTF">2002-10-24T17:38:22Z</dcterms:created>
  <dcterms:modified xsi:type="dcterms:W3CDTF">2022-06-02T16:10:01Z</dcterms:modified>
</cp:coreProperties>
</file>